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294" r:id="rId5"/>
    <p:sldId id="295" r:id="rId6"/>
    <p:sldId id="257" r:id="rId7"/>
    <p:sldId id="259" r:id="rId8"/>
    <p:sldId id="260" r:id="rId9"/>
    <p:sldId id="263" r:id="rId10"/>
    <p:sldId id="266" r:id="rId11"/>
    <p:sldId id="267" r:id="rId12"/>
    <p:sldId id="268" r:id="rId13"/>
    <p:sldId id="276" r:id="rId14"/>
    <p:sldId id="277" r:id="rId15"/>
    <p:sldId id="278" r:id="rId16"/>
    <p:sldId id="279" r:id="rId17"/>
    <p:sldId id="280" r:id="rId18"/>
    <p:sldId id="281" r:id="rId19"/>
    <p:sldId id="282" r:id="rId20"/>
    <p:sldId id="287" r:id="rId21"/>
    <p:sldId id="283" r:id="rId22"/>
    <p:sldId id="285" r:id="rId23"/>
    <p:sldId id="288"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Killian" initials="K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0"/>
    <a:srgbClr val="CC3538"/>
    <a:srgbClr val="898989"/>
    <a:srgbClr val="007EB4"/>
    <a:srgbClr val="003E7F"/>
    <a:srgbClr val="000000"/>
    <a:srgbClr val="0091C9"/>
    <a:srgbClr val="168E60"/>
    <a:srgbClr val="F5CD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8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7062E8F-0327-1B44-880E-F1AFCA2C073C}" type="datetimeFigureOut">
              <a:rPr lang="en-US" smtClean="0"/>
              <a:t>8/19/2021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21A873F-EF5E-994B-9976-428F934A075E}" type="slidenum">
              <a:rPr lang="en-US" smtClean="0"/>
              <a:t>‹#›</a:t>
            </a:fld>
            <a:endParaRPr lang="en-US"/>
          </a:p>
        </p:txBody>
      </p:sp>
    </p:spTree>
    <p:extLst>
      <p:ext uri="{BB962C8B-B14F-4D97-AF65-F5344CB8AC3E}">
        <p14:creationId xmlns:p14="http://schemas.microsoft.com/office/powerpoint/2010/main" val="642620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C0BF4D7-81BE-0B4C-B655-82AD930F9C8A}" type="datetimeFigureOut">
              <a:rPr lang="en-US" smtClean="0"/>
              <a:t>8/19/2021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52140A9-11FD-AB46-B99D-C1331D8D84D1}" type="slidenum">
              <a:rPr lang="en-US" smtClean="0"/>
              <a:t>‹#›</a:t>
            </a:fld>
            <a:endParaRPr lang="en-US"/>
          </a:p>
        </p:txBody>
      </p:sp>
    </p:spTree>
    <p:extLst>
      <p:ext uri="{BB962C8B-B14F-4D97-AF65-F5344CB8AC3E}">
        <p14:creationId xmlns:p14="http://schemas.microsoft.com/office/powerpoint/2010/main" val="76007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1</a:t>
            </a:fld>
            <a:endParaRPr lang="en-US"/>
          </a:p>
        </p:txBody>
      </p:sp>
    </p:spTree>
    <p:extLst>
      <p:ext uri="{BB962C8B-B14F-4D97-AF65-F5344CB8AC3E}">
        <p14:creationId xmlns:p14="http://schemas.microsoft.com/office/powerpoint/2010/main" val="541770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2</a:t>
            </a:fld>
            <a:endParaRPr lang="en-US"/>
          </a:p>
        </p:txBody>
      </p:sp>
    </p:spTree>
    <p:extLst>
      <p:ext uri="{BB962C8B-B14F-4D97-AF65-F5344CB8AC3E}">
        <p14:creationId xmlns:p14="http://schemas.microsoft.com/office/powerpoint/2010/main" val="182627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3</a:t>
            </a:fld>
            <a:endParaRPr lang="en-US"/>
          </a:p>
        </p:txBody>
      </p:sp>
    </p:spTree>
    <p:extLst>
      <p:ext uri="{BB962C8B-B14F-4D97-AF65-F5344CB8AC3E}">
        <p14:creationId xmlns:p14="http://schemas.microsoft.com/office/powerpoint/2010/main" val="3297330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4</a:t>
            </a:fld>
            <a:endParaRPr lang="en-US"/>
          </a:p>
        </p:txBody>
      </p:sp>
    </p:spTree>
    <p:extLst>
      <p:ext uri="{BB962C8B-B14F-4D97-AF65-F5344CB8AC3E}">
        <p14:creationId xmlns:p14="http://schemas.microsoft.com/office/powerpoint/2010/main" val="3297330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that the 500 employee</a:t>
            </a:r>
            <a:r>
              <a:rPr lang="en-US" baseline="0"/>
              <a:t> limit applies </a:t>
            </a:r>
            <a:r>
              <a:rPr lang="en-US" b="1" baseline="0"/>
              <a:t>regardless</a:t>
            </a:r>
            <a:r>
              <a:rPr lang="en-US" baseline="0"/>
              <a:t> of the item produced/NAICS code</a:t>
            </a:r>
          </a:p>
          <a:p>
            <a:endParaRPr lang="en-US" baseline="0"/>
          </a:p>
          <a:p>
            <a:r>
              <a:rPr lang="en-US" baseline="0"/>
              <a:t>Waivers are the exception to the NMR. The normal procedure would be for a small business reseller (&lt;500 employee) to supply the product of a small business manufacturer</a:t>
            </a:r>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5</a:t>
            </a:fld>
            <a:endParaRPr lang="en-US"/>
          </a:p>
        </p:txBody>
      </p:sp>
    </p:spTree>
    <p:extLst>
      <p:ext uri="{BB962C8B-B14F-4D97-AF65-F5344CB8AC3E}">
        <p14:creationId xmlns:p14="http://schemas.microsoft.com/office/powerpoint/2010/main" val="3297330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a:t>Included in the term “small business set-asides” are all socio-economic set-asides as well as sole source contracts</a:t>
            </a:r>
          </a:p>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6</a:t>
            </a:fld>
            <a:endParaRPr lang="en-US"/>
          </a:p>
        </p:txBody>
      </p:sp>
    </p:spTree>
    <p:extLst>
      <p:ext uri="{BB962C8B-B14F-4D97-AF65-F5344CB8AC3E}">
        <p14:creationId xmlns:p14="http://schemas.microsoft.com/office/powerpoint/2010/main" val="3297330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98365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73E27-9D36-B645-8BBE-7A2B9B52A935}" type="datetime4">
              <a:rPr lang="en-US" smtClean="0"/>
              <a:t>August 19,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91746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B1F02B-F0FB-0A4F-BFD9-D3256C53A202}" type="datetime4">
              <a:rPr lang="en-US" smtClean="0"/>
              <a:t>August 19,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96533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B6C03B-1ECF-324C-BC62-0687230E677D}" type="datetime4">
              <a:rPr lang="en-US" smtClean="0"/>
              <a:t>August 19,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37248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2FA99-F507-8E4B-ABBC-A3B8BC89266F}" type="datetime4">
              <a:rPr lang="en-US" smtClean="0"/>
              <a:t>August 19,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icture Placeholder 7"/>
          <p:cNvSpPr>
            <a:spLocks noGrp="1"/>
          </p:cNvSpPr>
          <p:nvPr>
            <p:ph type="pic" sz="quarter" idx="13"/>
          </p:nvPr>
        </p:nvSpPr>
        <p:spPr>
          <a:xfrm>
            <a:off x="0" y="0"/>
            <a:ext cx="9144000" cy="6858000"/>
          </a:xfrm>
        </p:spPr>
        <p:txBody>
          <a:bodyPr/>
          <a:lstStyle/>
          <a:p>
            <a:r>
              <a:rPr lang="en-US"/>
              <a:t>Click icon to add picture</a:t>
            </a:r>
          </a:p>
        </p:txBody>
      </p:sp>
    </p:spTree>
    <p:extLst>
      <p:ext uri="{BB962C8B-B14F-4D97-AF65-F5344CB8AC3E}">
        <p14:creationId xmlns:p14="http://schemas.microsoft.com/office/powerpoint/2010/main" val="344943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0803C8E-ED71-CF4A-92C6-E7239BE1B2FF}" type="datetime4">
              <a:rPr lang="en-US" smtClean="0"/>
              <a:t>August 19,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399831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a:t>Click icon to add picture</a:t>
            </a:r>
          </a:p>
        </p:txBody>
      </p:sp>
      <p:sp>
        <p:nvSpPr>
          <p:cNvPr id="5" name="Date Placeholder 4"/>
          <p:cNvSpPr>
            <a:spLocks noGrp="1"/>
          </p:cNvSpPr>
          <p:nvPr>
            <p:ph type="dt" sz="half" idx="10"/>
          </p:nvPr>
        </p:nvSpPr>
        <p:spPr/>
        <p:txBody>
          <a:bodyPr/>
          <a:lstStyle/>
          <a:p>
            <a:fld id="{5C63769D-CC2F-864E-9501-A077951EC7AD}" type="datetime4">
              <a:rPr lang="en-US" smtClean="0"/>
              <a:t>August 19,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127700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11184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hapter Slid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Chapter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a:t>Click to edit Master </a:t>
            </a:r>
            <a:br>
              <a:rPr lang="en-US"/>
            </a:br>
            <a:r>
              <a:rPr lang="en-US"/>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a:t>Click to edit Master subtitle style</a:t>
            </a:r>
          </a:p>
        </p:txBody>
      </p:sp>
      <p:sp>
        <p:nvSpPr>
          <p:cNvPr id="4" name="Date Placeholder 3"/>
          <p:cNvSpPr>
            <a:spLocks noGrp="1"/>
          </p:cNvSpPr>
          <p:nvPr>
            <p:ph type="dt" sz="half" idx="10"/>
          </p:nvPr>
        </p:nvSpPr>
        <p:spPr/>
        <p:txBody>
          <a:bodyPr/>
          <a:lstStyle/>
          <a:p>
            <a:fld id="{32719964-A6A4-B040-94EE-59D007E5DCB1}" type="datetime4">
              <a:rPr lang="en-US" smtClean="0"/>
              <a:t>August 19,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64786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417815" y="6194307"/>
            <a:ext cx="1795815" cy="365125"/>
          </a:xfrm>
        </p:spPr>
        <p:txBody>
          <a:bodyPr/>
          <a:lstStyle/>
          <a:p>
            <a:fld id="{5C63769D-CC2F-864E-9501-A077951EC7AD}" type="datetime4">
              <a:rPr lang="en-US" smtClean="0"/>
              <a:t>August 19, 2021</a:t>
            </a:fld>
            <a:endParaRPr lang="en-US"/>
          </a:p>
        </p:txBody>
      </p:sp>
      <p:sp>
        <p:nvSpPr>
          <p:cNvPr id="9" name="Footer Placeholder 5"/>
          <p:cNvSpPr>
            <a:spLocks noGrp="1"/>
          </p:cNvSpPr>
          <p:nvPr>
            <p:ph type="ftr" sz="quarter" idx="11"/>
          </p:nvPr>
        </p:nvSpPr>
        <p:spPr>
          <a:xfrm>
            <a:off x="3028950" y="6194307"/>
            <a:ext cx="3086100" cy="365125"/>
          </a:xfrm>
        </p:spPr>
        <p:txBody>
          <a:bodyPr/>
          <a:lstStyle/>
          <a:p>
            <a:endParaRPr lang="en-US"/>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94709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fld id="{96B854B8-A2FC-3842-9F94-7A6835489AD3}" type="datetime4">
              <a:rPr lang="en-US" smtClean="0"/>
              <a:pPr/>
              <a:t>August 19, 2021</a:t>
            </a:fld>
            <a:endParaRPr lang="en-US"/>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32" name="Picture 3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145296608"/>
      </p:ext>
    </p:extLst>
  </p:cSld>
  <p:clrMap bg1="lt1" tx1="dk1" bg2="lt2" tx2="dk2" accent1="accent1" accent2="accent2" accent3="accent3" accent4="accent4" accent5="accent5" accent6="accent6" hlink="hlink" folHlink="folHlink"/>
  <p:sldLayoutIdLst>
    <p:sldLayoutId id="2147483663" r:id="rId1"/>
    <p:sldLayoutId id="2147483666" r:id="rId2"/>
    <p:sldLayoutId id="2147483649" r:id="rId3"/>
    <p:sldLayoutId id="2147483668" r:id="rId4"/>
    <p:sldLayoutId id="2147483667" r:id="rId5"/>
    <p:sldLayoutId id="2147483662" r:id="rId6"/>
    <p:sldLayoutId id="2147483665" r:id="rId7"/>
    <p:sldLayoutId id="2147483651" r:id="rId8"/>
    <p:sldLayoutId id="2147483650" r:id="rId9"/>
    <p:sldLayoutId id="2147483652" r:id="rId10"/>
    <p:sldLayoutId id="2147483653" r:id="rId11"/>
    <p:sldLayoutId id="2147483654" r:id="rId12"/>
    <p:sldLayoutId id="2147483655" r:id="rId13"/>
    <p:sldLayoutId id="2147483656" r:id="rId14"/>
    <p:sldLayoutId id="2147483657" r:id="rId15"/>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hyperlink" Target="https://www.sba.gov/contracting/contracting-officials/non-manufacturer-rule/class-waivers"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56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a:t>Potential offerors must be notified of class or individual waivers at the time of solicitation </a:t>
            </a:r>
          </a:p>
          <a:p>
            <a:endParaRPr lang="en-US" sz="2400"/>
          </a:p>
          <a:p>
            <a:r>
              <a:rPr lang="en-US" sz="2400"/>
              <a:t>Notification of offerors after the solicitation is permissible only if potential offerors are afforded additional time to respond</a:t>
            </a:r>
          </a:p>
          <a:p>
            <a:pPr marL="0" indent="0">
              <a:buNone/>
            </a:pPr>
            <a:endParaRPr lang="en-US"/>
          </a:p>
          <a:p>
            <a:pPr marL="0" indent="0">
              <a:buNone/>
            </a:pPr>
            <a:r>
              <a:rPr lang="en-US" sz="2000" b="1"/>
              <a:t>13 C.F.R. §121.1206(a)</a:t>
            </a:r>
          </a:p>
        </p:txBody>
      </p:sp>
      <p:sp>
        <p:nvSpPr>
          <p:cNvPr id="2" name="Title 1"/>
          <p:cNvSpPr>
            <a:spLocks noGrp="1"/>
          </p:cNvSpPr>
          <p:nvPr>
            <p:ph type="title"/>
          </p:nvPr>
        </p:nvSpPr>
        <p:spPr>
          <a:xfrm>
            <a:off x="628650" y="668060"/>
            <a:ext cx="7886700" cy="598904"/>
          </a:xfrm>
        </p:spPr>
        <p:txBody>
          <a:bodyPr anchor="ctr" anchorCtr="0">
            <a:normAutofit/>
          </a:bodyPr>
          <a:lstStyle/>
          <a:p>
            <a:r>
              <a:rPr lang="en-US" sz="3000"/>
              <a:t>Notice of Waivers</a:t>
            </a:r>
          </a:p>
        </p:txBody>
      </p:sp>
      <p:sp>
        <p:nvSpPr>
          <p:cNvPr id="4" name="Slide Number Placeholder 3"/>
          <p:cNvSpPr>
            <a:spLocks noGrp="1"/>
          </p:cNvSpPr>
          <p:nvPr>
            <p:ph type="sldNum" sz="quarter" idx="12"/>
          </p:nvPr>
        </p:nvSpPr>
        <p:spPr/>
        <p:txBody>
          <a:bodyPr/>
          <a:lstStyle/>
          <a:p>
            <a:fld id="{B1AB44B9-F1EC-4F4B-88D4-413245C9CD3E}" type="slidenum">
              <a:rPr lang="en-US" smtClean="0"/>
              <a:t>10</a:t>
            </a:fld>
            <a:endParaRPr lang="en-US"/>
          </a:p>
        </p:txBody>
      </p:sp>
    </p:spTree>
    <p:extLst>
      <p:ext uri="{BB962C8B-B14F-4D97-AF65-F5344CB8AC3E}">
        <p14:creationId xmlns:p14="http://schemas.microsoft.com/office/powerpoint/2010/main" val="3022111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a:t>NMR waivers are applied on an item-by-item basis. Thus, contracting officers must provide distinct justification and market research for each item for which a waiver is requested</a:t>
            </a:r>
          </a:p>
          <a:p>
            <a:endParaRPr lang="en-US" sz="2400"/>
          </a:p>
          <a:p>
            <a:r>
              <a:rPr lang="en-US" sz="2400"/>
              <a:t>Potential offerors should be notified of which items are covered by the waiver</a:t>
            </a:r>
          </a:p>
          <a:p>
            <a:endParaRPr lang="en-US" sz="2400"/>
          </a:p>
          <a:p>
            <a:r>
              <a:rPr lang="en-US" sz="2400"/>
              <a:t>However, an NMR waiver is not necessary for every item manufactured by a large business in a multi-item procurement</a:t>
            </a:r>
          </a:p>
        </p:txBody>
      </p:sp>
      <p:sp>
        <p:nvSpPr>
          <p:cNvPr id="2" name="Title 1"/>
          <p:cNvSpPr>
            <a:spLocks noGrp="1"/>
          </p:cNvSpPr>
          <p:nvPr>
            <p:ph type="title"/>
          </p:nvPr>
        </p:nvSpPr>
        <p:spPr>
          <a:xfrm>
            <a:off x="628650" y="668060"/>
            <a:ext cx="7886700" cy="598904"/>
          </a:xfrm>
        </p:spPr>
        <p:txBody>
          <a:bodyPr anchor="ctr" anchorCtr="0">
            <a:normAutofit/>
          </a:bodyPr>
          <a:lstStyle/>
          <a:p>
            <a:r>
              <a:rPr lang="en-US" sz="3000"/>
              <a:t>Multi-Item Procurements</a:t>
            </a:r>
          </a:p>
        </p:txBody>
      </p:sp>
      <p:sp>
        <p:nvSpPr>
          <p:cNvPr id="4" name="Slide Number Placeholder 3"/>
          <p:cNvSpPr>
            <a:spLocks noGrp="1"/>
          </p:cNvSpPr>
          <p:nvPr>
            <p:ph type="sldNum" sz="quarter" idx="12"/>
          </p:nvPr>
        </p:nvSpPr>
        <p:spPr/>
        <p:txBody>
          <a:bodyPr/>
          <a:lstStyle/>
          <a:p>
            <a:fld id="{B1AB44B9-F1EC-4F4B-88D4-413245C9CD3E}" type="slidenum">
              <a:rPr lang="en-US" smtClean="0"/>
              <a:t>11</a:t>
            </a:fld>
            <a:endParaRPr lang="en-US"/>
          </a:p>
        </p:txBody>
      </p:sp>
    </p:spTree>
    <p:extLst>
      <p:ext uri="{BB962C8B-B14F-4D97-AF65-F5344CB8AC3E}">
        <p14:creationId xmlns:p14="http://schemas.microsoft.com/office/powerpoint/2010/main" val="964708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Arial" charset="0"/>
              <a:buChar char="•"/>
            </a:pPr>
            <a:r>
              <a:rPr lang="en-US" sz="2200"/>
              <a:t>At least 50% of the total estimated contract value manufactured by small business</a:t>
            </a:r>
          </a:p>
          <a:p>
            <a:pPr>
              <a:buFont typeface="Arial" charset="0"/>
              <a:buChar char="•"/>
            </a:pPr>
            <a:endParaRPr lang="en-US"/>
          </a:p>
          <a:p>
            <a:pPr marL="400050" lvl="1" indent="0">
              <a:buNone/>
            </a:pPr>
            <a:r>
              <a:rPr lang="en-US" sz="2000" b="1"/>
              <a:t>13 C.F.R. § 121.406(e)(1) &amp; 13 C.F.R. § 125.6(a)(2)(ii)(A)</a:t>
            </a:r>
          </a:p>
          <a:p>
            <a:pPr marL="400050" lvl="1" indent="0">
              <a:buNone/>
            </a:pPr>
            <a:endParaRPr lang="en-US" sz="1600"/>
          </a:p>
          <a:p>
            <a:pPr>
              <a:buFont typeface="Arial" charset="0"/>
              <a:buChar char="•"/>
            </a:pPr>
            <a:r>
              <a:rPr lang="en-US" sz="2200"/>
              <a:t>Over 50% of the total estimated contract value manufactured by large business, obtain NMR waivers so that 50% of the </a:t>
            </a:r>
            <a:r>
              <a:rPr lang="en-US" sz="2200" i="1"/>
              <a:t>remaining </a:t>
            </a:r>
            <a:r>
              <a:rPr lang="en-US" sz="2200"/>
              <a:t>total value (items not covered by NMR waiver) is manufactured by small business</a:t>
            </a:r>
          </a:p>
          <a:p>
            <a:pPr marL="400050" lvl="1" indent="0">
              <a:buNone/>
            </a:pPr>
            <a:endParaRPr lang="en-US"/>
          </a:p>
          <a:p>
            <a:pPr marL="400050" lvl="1" indent="0">
              <a:buNone/>
            </a:pPr>
            <a:r>
              <a:rPr lang="en-US" sz="2000" b="1"/>
              <a:t>13 C.F.R. § 125.6(a)(2)(ii)(B)</a:t>
            </a:r>
          </a:p>
          <a:p>
            <a:pPr marL="400050" lvl="1" indent="0">
              <a:buNone/>
            </a:pPr>
            <a:endParaRPr lang="en-US" sz="1700"/>
          </a:p>
          <a:p>
            <a:pPr>
              <a:buFont typeface="Arial" charset="0"/>
              <a:buChar char="•"/>
            </a:pPr>
            <a:r>
              <a:rPr lang="en-US" sz="2200"/>
              <a:t>On a multi-item procurement involving a manufacturer and </a:t>
            </a:r>
            <a:r>
              <a:rPr lang="en-US" sz="2200" err="1"/>
              <a:t>nonmanufacturer</a:t>
            </a:r>
            <a:r>
              <a:rPr lang="en-US" sz="2200"/>
              <a:t> the size standard applied is that of the manufacturer.</a:t>
            </a:r>
          </a:p>
          <a:p>
            <a:pPr>
              <a:buFont typeface="Arial" charset="0"/>
              <a:buChar char="•"/>
            </a:pPr>
            <a:endParaRPr lang="en-US"/>
          </a:p>
          <a:p>
            <a:pPr marL="0" indent="0">
              <a:buNone/>
            </a:pPr>
            <a:endParaRPr lang="en-US"/>
          </a:p>
        </p:txBody>
      </p:sp>
      <p:sp>
        <p:nvSpPr>
          <p:cNvPr id="2" name="Title 1"/>
          <p:cNvSpPr>
            <a:spLocks noGrp="1"/>
          </p:cNvSpPr>
          <p:nvPr>
            <p:ph type="title"/>
          </p:nvPr>
        </p:nvSpPr>
        <p:spPr/>
        <p:txBody>
          <a:bodyPr anchor="ctr" anchorCtr="0">
            <a:normAutofit/>
          </a:bodyPr>
          <a:lstStyle/>
          <a:p>
            <a:r>
              <a:rPr lang="en-US" sz="3000"/>
              <a:t>Multi-Item Procurements (cont.)</a:t>
            </a:r>
          </a:p>
        </p:txBody>
      </p:sp>
      <p:sp>
        <p:nvSpPr>
          <p:cNvPr id="4" name="Slide Number Placeholder 3"/>
          <p:cNvSpPr>
            <a:spLocks noGrp="1"/>
          </p:cNvSpPr>
          <p:nvPr>
            <p:ph type="sldNum" sz="quarter" idx="12"/>
          </p:nvPr>
        </p:nvSpPr>
        <p:spPr/>
        <p:txBody>
          <a:bodyPr/>
          <a:lstStyle/>
          <a:p>
            <a:fld id="{B1AB44B9-F1EC-4F4B-88D4-413245C9CD3E}" type="slidenum">
              <a:rPr lang="en-US" smtClean="0"/>
              <a:t>12</a:t>
            </a:fld>
            <a:endParaRPr lang="en-US"/>
          </a:p>
        </p:txBody>
      </p:sp>
      <p:sp>
        <p:nvSpPr>
          <p:cNvPr id="5" name="Subtitle 4"/>
          <p:cNvSpPr>
            <a:spLocks noGrp="1"/>
          </p:cNvSpPr>
          <p:nvPr>
            <p:ph type="subTitle" idx="13"/>
          </p:nvPr>
        </p:nvSpPr>
        <p:spPr>
          <a:xfrm>
            <a:off x="628650" y="1109631"/>
            <a:ext cx="7886700" cy="284239"/>
          </a:xfrm>
        </p:spPr>
        <p:txBody>
          <a:bodyPr>
            <a:normAutofit/>
          </a:bodyPr>
          <a:lstStyle/>
          <a:p>
            <a:r>
              <a:rPr lang="en-US" sz="1400"/>
              <a:t>Paths to compliance with the NMR for multi-item procurements:</a:t>
            </a:r>
            <a:endParaRPr lang="en-US" sz="1050"/>
          </a:p>
          <a:p>
            <a:endParaRPr lang="en-US"/>
          </a:p>
        </p:txBody>
      </p:sp>
    </p:spTree>
    <p:extLst>
      <p:ext uri="{BB962C8B-B14F-4D97-AF65-F5344CB8AC3E}">
        <p14:creationId xmlns:p14="http://schemas.microsoft.com/office/powerpoint/2010/main" val="3278312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277912"/>
            <a:ext cx="7886700" cy="4446510"/>
          </a:xfrm>
        </p:spPr>
        <p:txBody>
          <a:bodyPr>
            <a:noAutofit/>
          </a:bodyPr>
          <a:lstStyle/>
          <a:p>
            <a:endParaRPr lang="en-US" sz="2000" b="1"/>
          </a:p>
          <a:p>
            <a:endParaRPr lang="en-US" sz="2000" b="1"/>
          </a:p>
          <a:p>
            <a:endParaRPr lang="en-US" sz="2000" b="1"/>
          </a:p>
          <a:p>
            <a:pPr marL="0" indent="0">
              <a:buNone/>
            </a:pPr>
            <a:r>
              <a:rPr lang="en-US" sz="2000" b="1"/>
              <a:t>Example </a:t>
            </a:r>
            <a:r>
              <a:rPr lang="en-US" sz="2000"/>
              <a:t>– Total contract value of $1 million. $500k manufactured by small business.</a:t>
            </a:r>
          </a:p>
          <a:p>
            <a:pPr marL="0" indent="0">
              <a:buNone/>
            </a:pPr>
            <a:endParaRPr lang="en-US" sz="200"/>
          </a:p>
          <a:p>
            <a:pPr lvl="1"/>
            <a:r>
              <a:rPr lang="en-US" sz="2000" b="1"/>
              <a:t>Result:</a:t>
            </a:r>
            <a:r>
              <a:rPr lang="en-US" sz="2000"/>
              <a:t> Complies with NMR. 50% of total contract value is manufactured by small business (no waivers needed)</a:t>
            </a:r>
          </a:p>
          <a:p>
            <a:pPr marL="0" indent="0">
              <a:buNone/>
            </a:pPr>
            <a:endParaRPr lang="en-US" sz="800"/>
          </a:p>
        </p:txBody>
      </p:sp>
      <p:sp>
        <p:nvSpPr>
          <p:cNvPr id="2" name="Title 1"/>
          <p:cNvSpPr>
            <a:spLocks noGrp="1"/>
          </p:cNvSpPr>
          <p:nvPr>
            <p:ph type="title"/>
          </p:nvPr>
        </p:nvSpPr>
        <p:spPr>
          <a:xfrm>
            <a:off x="628650" y="528360"/>
            <a:ext cx="7886700" cy="598904"/>
          </a:xfrm>
        </p:spPr>
        <p:txBody>
          <a:bodyPr anchor="ctr" anchorCtr="0">
            <a:normAutofit/>
          </a:bodyPr>
          <a:lstStyle/>
          <a:p>
            <a:r>
              <a:rPr lang="en-US" sz="3000"/>
              <a:t>Multi-Item Procurement Examples</a:t>
            </a:r>
          </a:p>
        </p:txBody>
      </p:sp>
      <p:sp>
        <p:nvSpPr>
          <p:cNvPr id="4" name="Slide Number Placeholder 3"/>
          <p:cNvSpPr>
            <a:spLocks noGrp="1"/>
          </p:cNvSpPr>
          <p:nvPr>
            <p:ph type="sldNum" sz="quarter" idx="12"/>
          </p:nvPr>
        </p:nvSpPr>
        <p:spPr/>
        <p:txBody>
          <a:bodyPr/>
          <a:lstStyle/>
          <a:p>
            <a:fld id="{B1AB44B9-F1EC-4F4B-88D4-413245C9CD3E}" type="slidenum">
              <a:rPr lang="en-US" smtClean="0"/>
              <a:t>13</a:t>
            </a:fld>
            <a:endParaRPr lang="en-US"/>
          </a:p>
        </p:txBody>
      </p:sp>
    </p:spTree>
    <p:extLst>
      <p:ext uri="{BB962C8B-B14F-4D97-AF65-F5344CB8AC3E}">
        <p14:creationId xmlns:p14="http://schemas.microsoft.com/office/powerpoint/2010/main" val="4198891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a:t>Class Waivers to the NMR</a:t>
            </a:r>
          </a:p>
        </p:txBody>
      </p:sp>
      <p:sp>
        <p:nvSpPr>
          <p:cNvPr id="4" name="Slide Number Placeholder 3"/>
          <p:cNvSpPr>
            <a:spLocks noGrp="1"/>
          </p:cNvSpPr>
          <p:nvPr>
            <p:ph type="sldNum" sz="quarter" idx="12"/>
          </p:nvPr>
        </p:nvSpPr>
        <p:spPr/>
        <p:txBody>
          <a:bodyPr/>
          <a:lstStyle/>
          <a:p>
            <a:fld id="{B1AB44B9-F1EC-4F4B-88D4-413245C9CD3E}" type="slidenum">
              <a:rPr lang="en-US" smtClean="0"/>
              <a:t>14</a:t>
            </a:fld>
            <a:endParaRPr lang="en-US"/>
          </a:p>
        </p:txBody>
      </p:sp>
    </p:spTree>
    <p:extLst>
      <p:ext uri="{BB962C8B-B14F-4D97-AF65-F5344CB8AC3E}">
        <p14:creationId xmlns:p14="http://schemas.microsoft.com/office/powerpoint/2010/main" val="1732480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buNone/>
            </a:pPr>
            <a:r>
              <a:rPr lang="en-US" altLang="en-US" sz="2400"/>
              <a:t>A class waiver is justified when </a:t>
            </a:r>
            <a:r>
              <a:rPr lang="en-US" altLang="en-US" sz="2400" b="1"/>
              <a:t>no</a:t>
            </a:r>
            <a:r>
              <a:rPr lang="en-US" altLang="en-US" sz="2400"/>
              <a:t> small business manufacturers are</a:t>
            </a:r>
          </a:p>
          <a:p>
            <a:pPr lvl="1"/>
            <a:endParaRPr lang="en-US" altLang="en-US" sz="2400" b="1"/>
          </a:p>
          <a:p>
            <a:pPr lvl="2"/>
            <a:r>
              <a:rPr lang="en-US" altLang="en-US" sz="2400" b="1"/>
              <a:t>available to participate</a:t>
            </a:r>
            <a:endParaRPr lang="en-US" altLang="en-US" sz="2400"/>
          </a:p>
          <a:p>
            <a:pPr lvl="1"/>
            <a:endParaRPr lang="en-US" altLang="en-US" sz="2400"/>
          </a:p>
          <a:p>
            <a:pPr lvl="2"/>
            <a:r>
              <a:rPr lang="en-US" altLang="en-US" sz="2400"/>
              <a:t>in the </a:t>
            </a:r>
            <a:r>
              <a:rPr lang="en-US" altLang="en-US" sz="2400" b="1"/>
              <a:t>federal market</a:t>
            </a:r>
          </a:p>
          <a:p>
            <a:pPr lvl="1"/>
            <a:endParaRPr lang="en-US" altLang="en-US" sz="2400"/>
          </a:p>
          <a:p>
            <a:pPr lvl="2"/>
            <a:r>
              <a:rPr lang="en-US" altLang="en-US" sz="2400"/>
              <a:t>for a </a:t>
            </a:r>
            <a:r>
              <a:rPr lang="en-US" altLang="en-US" sz="2400" b="1"/>
              <a:t>class of products</a:t>
            </a:r>
            <a:endParaRPr lang="en-US" altLang="en-US" sz="2400"/>
          </a:p>
          <a:p>
            <a:pPr lvl="1"/>
            <a:endParaRPr lang="en-US" altLang="en-US" sz="2400" b="1"/>
          </a:p>
          <a:p>
            <a:pPr marL="342875" lvl="1" indent="0">
              <a:buNone/>
            </a:pPr>
            <a:r>
              <a:rPr lang="en-US" altLang="en-US" sz="2000" b="1"/>
              <a:t>13 C.F.R. §121.406(b)(5)(ii)</a:t>
            </a:r>
          </a:p>
          <a:p>
            <a:pPr marL="0" indent="0" algn="ctr">
              <a:buNone/>
            </a:pPr>
            <a:endParaRPr lang="en-US"/>
          </a:p>
        </p:txBody>
      </p:sp>
      <p:sp>
        <p:nvSpPr>
          <p:cNvPr id="2" name="Title 1"/>
          <p:cNvSpPr>
            <a:spLocks noGrp="1"/>
          </p:cNvSpPr>
          <p:nvPr>
            <p:ph type="title"/>
          </p:nvPr>
        </p:nvSpPr>
        <p:spPr>
          <a:xfrm>
            <a:off x="628650" y="571808"/>
            <a:ext cx="7886700" cy="598904"/>
          </a:xfrm>
        </p:spPr>
        <p:txBody>
          <a:bodyPr anchor="ctr" anchorCtr="0">
            <a:normAutofit/>
          </a:bodyPr>
          <a:lstStyle/>
          <a:p>
            <a:r>
              <a:rPr lang="en-US" sz="3000"/>
              <a:t>Standard for Class NMR Waivers</a:t>
            </a:r>
          </a:p>
        </p:txBody>
      </p:sp>
      <p:sp>
        <p:nvSpPr>
          <p:cNvPr id="4" name="Slide Number Placeholder 3"/>
          <p:cNvSpPr>
            <a:spLocks noGrp="1"/>
          </p:cNvSpPr>
          <p:nvPr>
            <p:ph type="sldNum" sz="quarter" idx="12"/>
          </p:nvPr>
        </p:nvSpPr>
        <p:spPr/>
        <p:txBody>
          <a:bodyPr/>
          <a:lstStyle/>
          <a:p>
            <a:fld id="{B1AB44B9-F1EC-4F4B-88D4-413245C9CD3E}" type="slidenum">
              <a:rPr lang="en-US" smtClean="0"/>
              <a:t>15</a:t>
            </a:fld>
            <a:endParaRPr lang="en-US"/>
          </a:p>
        </p:txBody>
      </p:sp>
    </p:spTree>
    <p:extLst>
      <p:ext uri="{BB962C8B-B14F-4D97-AF65-F5344CB8AC3E}">
        <p14:creationId xmlns:p14="http://schemas.microsoft.com/office/powerpoint/2010/main" val="4060017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r>
              <a:rPr lang="en-US" altLang="en-US" sz="2400" dirty="0"/>
              <a:t>“Class of products” refers to an individual subdivision within a NAICS Industry Number</a:t>
            </a:r>
          </a:p>
          <a:p>
            <a:pPr marL="0" lvl="1" indent="0">
              <a:buNone/>
            </a:pPr>
            <a:endParaRPr lang="en-US" altLang="en-US" sz="2400" dirty="0"/>
          </a:p>
          <a:p>
            <a:pPr marL="342900" lvl="1" indent="-342900"/>
            <a:r>
              <a:rPr lang="en-US" altLang="en-US" sz="2400" dirty="0"/>
              <a:t>For practical purposes, SBA uses a combination of NAICS code </a:t>
            </a:r>
            <a:r>
              <a:rPr lang="en-US" altLang="en-US" sz="2400" b="1" dirty="0"/>
              <a:t>and</a:t>
            </a:r>
            <a:r>
              <a:rPr lang="en-US" altLang="en-US" sz="2400" dirty="0"/>
              <a:t> a description to identify the “class of products” for a class waiver to the NMR</a:t>
            </a:r>
          </a:p>
          <a:p>
            <a:pPr marL="742950" lvl="2" indent="-342900"/>
            <a:r>
              <a:rPr lang="en-US" altLang="en-US" sz="2000" dirty="0"/>
              <a:t>E.g., NAICS 333333, description</a:t>
            </a:r>
            <a:endParaRPr lang="en-US" dirty="0"/>
          </a:p>
        </p:txBody>
      </p:sp>
      <p:sp>
        <p:nvSpPr>
          <p:cNvPr id="2" name="Title 1"/>
          <p:cNvSpPr>
            <a:spLocks noGrp="1"/>
          </p:cNvSpPr>
          <p:nvPr>
            <p:ph type="title"/>
          </p:nvPr>
        </p:nvSpPr>
        <p:spPr>
          <a:xfrm>
            <a:off x="628650" y="668060"/>
            <a:ext cx="7886700" cy="598904"/>
          </a:xfrm>
        </p:spPr>
        <p:txBody>
          <a:bodyPr anchor="ctr" anchorCtr="0">
            <a:normAutofit/>
          </a:bodyPr>
          <a:lstStyle/>
          <a:p>
            <a:r>
              <a:rPr lang="en-US" sz="3000"/>
              <a:t>“Class of Products”</a:t>
            </a:r>
          </a:p>
        </p:txBody>
      </p:sp>
      <p:sp>
        <p:nvSpPr>
          <p:cNvPr id="4" name="Slide Number Placeholder 3"/>
          <p:cNvSpPr>
            <a:spLocks noGrp="1"/>
          </p:cNvSpPr>
          <p:nvPr>
            <p:ph type="sldNum" sz="quarter" idx="12"/>
          </p:nvPr>
        </p:nvSpPr>
        <p:spPr/>
        <p:txBody>
          <a:bodyPr/>
          <a:lstStyle/>
          <a:p>
            <a:fld id="{B1AB44B9-F1EC-4F4B-88D4-413245C9CD3E}" type="slidenum">
              <a:rPr lang="en-US" smtClean="0"/>
              <a:t>16</a:t>
            </a:fld>
            <a:endParaRPr lang="en-US"/>
          </a:p>
        </p:txBody>
      </p:sp>
    </p:spTree>
    <p:extLst>
      <p:ext uri="{BB962C8B-B14F-4D97-AF65-F5344CB8AC3E}">
        <p14:creationId xmlns:p14="http://schemas.microsoft.com/office/powerpoint/2010/main" val="3518073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r>
              <a:rPr lang="en-US" altLang="en-US" sz="2300"/>
              <a:t>“Available to participate” means that small business contractors have performed, been awarded, or submitted an offer on a federal government contract/solicitation for the class of products within last 24 months</a:t>
            </a:r>
          </a:p>
          <a:p>
            <a:pPr marL="742950" lvl="2" indent="-342900"/>
            <a:r>
              <a:rPr lang="en-US" altLang="en-US" sz="2000" b="1"/>
              <a:t>13 C.F.R. </a:t>
            </a:r>
            <a:r>
              <a:rPr lang="en-US" sz="2000" b="1"/>
              <a:t>§ </a:t>
            </a:r>
            <a:r>
              <a:rPr lang="en-US" altLang="en-US" sz="2000" b="1"/>
              <a:t>121.1202(c)</a:t>
            </a:r>
          </a:p>
          <a:p>
            <a:pPr marL="0" lvl="1" indent="0">
              <a:buNone/>
            </a:pPr>
            <a:endParaRPr lang="en-US" altLang="en-US" sz="2000"/>
          </a:p>
          <a:p>
            <a:pPr marL="342900" lvl="1" indent="-342900"/>
            <a:r>
              <a:rPr lang="en-US" sz="2300"/>
              <a:t>If just </a:t>
            </a:r>
            <a:r>
              <a:rPr lang="en-US" sz="2300" b="1"/>
              <a:t>one</a:t>
            </a:r>
            <a:r>
              <a:rPr lang="en-US" sz="2300"/>
              <a:t> small business manufacturer has been awarded or submitted a bid for a solicitation concerning the class of products in question over the previous 2 years, the class waiver request must be denied</a:t>
            </a:r>
          </a:p>
          <a:p>
            <a:pPr marL="0" indent="0" algn="ctr">
              <a:buNone/>
            </a:pPr>
            <a:endParaRPr lang="en-US"/>
          </a:p>
        </p:txBody>
      </p:sp>
      <p:sp>
        <p:nvSpPr>
          <p:cNvPr id="2" name="Title 1"/>
          <p:cNvSpPr>
            <a:spLocks noGrp="1"/>
          </p:cNvSpPr>
          <p:nvPr>
            <p:ph type="title"/>
          </p:nvPr>
        </p:nvSpPr>
        <p:spPr>
          <a:xfrm>
            <a:off x="628650" y="668060"/>
            <a:ext cx="7886700" cy="598904"/>
          </a:xfrm>
        </p:spPr>
        <p:txBody>
          <a:bodyPr anchor="ctr" anchorCtr="0">
            <a:normAutofit/>
          </a:bodyPr>
          <a:lstStyle/>
          <a:p>
            <a:r>
              <a:rPr lang="en-US" sz="3000"/>
              <a:t>“Available to Participate”</a:t>
            </a:r>
          </a:p>
        </p:txBody>
      </p:sp>
      <p:sp>
        <p:nvSpPr>
          <p:cNvPr id="4" name="Slide Number Placeholder 3"/>
          <p:cNvSpPr>
            <a:spLocks noGrp="1"/>
          </p:cNvSpPr>
          <p:nvPr>
            <p:ph type="sldNum" sz="quarter" idx="12"/>
          </p:nvPr>
        </p:nvSpPr>
        <p:spPr/>
        <p:txBody>
          <a:bodyPr/>
          <a:lstStyle/>
          <a:p>
            <a:fld id="{B1AB44B9-F1EC-4F4B-88D4-413245C9CD3E}" type="slidenum">
              <a:rPr lang="en-US" smtClean="0"/>
              <a:t>17</a:t>
            </a:fld>
            <a:endParaRPr lang="en-US"/>
          </a:p>
        </p:txBody>
      </p:sp>
    </p:spTree>
    <p:extLst>
      <p:ext uri="{BB962C8B-B14F-4D97-AF65-F5344CB8AC3E}">
        <p14:creationId xmlns:p14="http://schemas.microsoft.com/office/powerpoint/2010/main" val="3815636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r>
              <a:rPr lang="en-US" sz="2400" dirty="0"/>
              <a:t>Any government agency (including the SBA), business association, or interested party may request a NMR waiver for a class of products</a:t>
            </a:r>
          </a:p>
          <a:p>
            <a:endParaRPr lang="en-US" sz="1800" dirty="0"/>
          </a:p>
          <a:p>
            <a:r>
              <a:rPr lang="en-US" sz="2400" dirty="0"/>
              <a:t>The class waiver request must include</a:t>
            </a:r>
          </a:p>
          <a:p>
            <a:pPr lvl="1"/>
            <a:r>
              <a:rPr lang="en-US" sz="2000" dirty="0"/>
              <a:t>A statement of the class of products to be waived (NAICS code and detailed description)</a:t>
            </a:r>
          </a:p>
          <a:p>
            <a:pPr lvl="1"/>
            <a:r>
              <a:rPr lang="en-US" sz="2000" b="1" dirty="0"/>
              <a:t>Detailed</a:t>
            </a:r>
            <a:r>
              <a:rPr lang="en-US" sz="2000" dirty="0"/>
              <a:t> information on efforts to identify domestic small business manufacturers for the class of products</a:t>
            </a:r>
          </a:p>
          <a:p>
            <a:pPr marL="0" indent="0">
              <a:buNone/>
            </a:pPr>
            <a:endParaRPr lang="en-US" sz="1800" dirty="0"/>
          </a:p>
          <a:p>
            <a:pPr marL="0" indent="0">
              <a:buNone/>
            </a:pPr>
            <a:r>
              <a:rPr lang="en-US" sz="2000" b="1" dirty="0"/>
              <a:t>13 C.F.R. § 121.1204(a)(1-3)</a:t>
            </a:r>
          </a:p>
        </p:txBody>
      </p:sp>
      <p:sp>
        <p:nvSpPr>
          <p:cNvPr id="2" name="Title 1"/>
          <p:cNvSpPr>
            <a:spLocks noGrp="1"/>
          </p:cNvSpPr>
          <p:nvPr>
            <p:ph type="title"/>
          </p:nvPr>
        </p:nvSpPr>
        <p:spPr>
          <a:xfrm>
            <a:off x="419100" y="668060"/>
            <a:ext cx="8434810" cy="598904"/>
          </a:xfrm>
        </p:spPr>
        <p:txBody>
          <a:bodyPr anchor="ctr" anchorCtr="0">
            <a:noAutofit/>
          </a:bodyPr>
          <a:lstStyle/>
          <a:p>
            <a:r>
              <a:rPr lang="en-US" sz="3000"/>
              <a:t>Procedures for Requesting and Establishing a Class Waiver</a:t>
            </a:r>
          </a:p>
        </p:txBody>
      </p:sp>
      <p:sp>
        <p:nvSpPr>
          <p:cNvPr id="4" name="Slide Number Placeholder 3"/>
          <p:cNvSpPr>
            <a:spLocks noGrp="1"/>
          </p:cNvSpPr>
          <p:nvPr>
            <p:ph type="sldNum" sz="quarter" idx="12"/>
          </p:nvPr>
        </p:nvSpPr>
        <p:spPr/>
        <p:txBody>
          <a:bodyPr/>
          <a:lstStyle/>
          <a:p>
            <a:fld id="{B1AB44B9-F1EC-4F4B-88D4-413245C9CD3E}" type="slidenum">
              <a:rPr lang="en-US" smtClean="0"/>
              <a:t>18</a:t>
            </a:fld>
            <a:endParaRPr lang="en-US"/>
          </a:p>
        </p:txBody>
      </p:sp>
    </p:spTree>
    <p:extLst>
      <p:ext uri="{BB962C8B-B14F-4D97-AF65-F5344CB8AC3E}">
        <p14:creationId xmlns:p14="http://schemas.microsoft.com/office/powerpoint/2010/main" val="276150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400" dirty="0"/>
              <a:t>A class waiver to the NMR has no time limitation</a:t>
            </a:r>
          </a:p>
          <a:p>
            <a:pPr marL="0" indent="0">
              <a:buNone/>
            </a:pPr>
            <a:endParaRPr lang="en-US" sz="2400" dirty="0"/>
          </a:p>
          <a:p>
            <a:r>
              <a:rPr lang="en-US" sz="2400" dirty="0"/>
              <a:t>Discovery of just </a:t>
            </a:r>
            <a:r>
              <a:rPr lang="en-US" sz="2400" b="1" dirty="0"/>
              <a:t>one</a:t>
            </a:r>
            <a:r>
              <a:rPr lang="en-US" sz="2400" dirty="0"/>
              <a:t> small business manufacturer will trigger termination of the class waiver</a:t>
            </a:r>
          </a:p>
          <a:p>
            <a:pPr lvl="1"/>
            <a:r>
              <a:rPr lang="en-US" sz="2400" dirty="0"/>
              <a:t>Notice in the Federal Register of intent to terminate class waiver, public comment period, final FR notice</a:t>
            </a:r>
          </a:p>
          <a:p>
            <a:pPr marL="0" indent="0">
              <a:buNone/>
            </a:pPr>
            <a:endParaRPr lang="en-US" sz="2400" dirty="0"/>
          </a:p>
          <a:p>
            <a:pPr marL="0" indent="0">
              <a:buNone/>
            </a:pPr>
            <a:r>
              <a:rPr lang="en-US" sz="2000" b="1" dirty="0"/>
              <a:t>13 C.F.R. § 121.1204(a)(7)</a:t>
            </a:r>
          </a:p>
          <a:p>
            <a:pPr marL="0" indent="0">
              <a:buNone/>
            </a:pPr>
            <a:endParaRPr lang="en-US" sz="2000" b="1" dirty="0"/>
          </a:p>
          <a:p>
            <a:r>
              <a:rPr lang="en-US" sz="2400" dirty="0"/>
              <a:t>Existing NMR class waivers can be found at the following link:</a:t>
            </a:r>
          </a:p>
          <a:p>
            <a:endParaRPr lang="en-US" sz="2400" dirty="0"/>
          </a:p>
          <a:p>
            <a:pPr marL="342875" lvl="1" indent="0">
              <a:buNone/>
            </a:pPr>
            <a:r>
              <a:rPr lang="en-US" sz="2000" dirty="0">
                <a:hlinkClick r:id="rId2"/>
              </a:rPr>
              <a:t>https://www.sba.gov/contracting/contracting-officials/non-manufacturer-rule/class-waivers</a:t>
            </a:r>
            <a:endParaRPr lang="en-US" sz="2000" dirty="0"/>
          </a:p>
          <a:p>
            <a:pPr marL="0" indent="0">
              <a:buNone/>
            </a:pPr>
            <a:endParaRPr lang="en-US" sz="2000" b="1" dirty="0"/>
          </a:p>
          <a:p>
            <a:pPr algn="ctr"/>
            <a:endParaRPr lang="en-US" dirty="0"/>
          </a:p>
        </p:txBody>
      </p:sp>
      <p:sp>
        <p:nvSpPr>
          <p:cNvPr id="2" name="Title 1"/>
          <p:cNvSpPr>
            <a:spLocks noGrp="1"/>
          </p:cNvSpPr>
          <p:nvPr>
            <p:ph type="title"/>
          </p:nvPr>
        </p:nvSpPr>
        <p:spPr>
          <a:xfrm>
            <a:off x="628650" y="668060"/>
            <a:ext cx="7886700" cy="598904"/>
          </a:xfrm>
        </p:spPr>
        <p:txBody>
          <a:bodyPr anchor="ctr" anchorCtr="0">
            <a:noAutofit/>
          </a:bodyPr>
          <a:lstStyle/>
          <a:p>
            <a:r>
              <a:rPr lang="en-US" sz="3000"/>
              <a:t>Procedures for Reviewing and Terminating Class Waivers</a:t>
            </a:r>
          </a:p>
        </p:txBody>
      </p:sp>
      <p:sp>
        <p:nvSpPr>
          <p:cNvPr id="4" name="Slide Number Placeholder 3"/>
          <p:cNvSpPr>
            <a:spLocks noGrp="1"/>
          </p:cNvSpPr>
          <p:nvPr>
            <p:ph type="sldNum" sz="quarter" idx="12"/>
          </p:nvPr>
        </p:nvSpPr>
        <p:spPr/>
        <p:txBody>
          <a:bodyPr/>
          <a:lstStyle/>
          <a:p>
            <a:fld id="{B1AB44B9-F1EC-4F4B-88D4-413245C9CD3E}" type="slidenum">
              <a:rPr lang="en-US" smtClean="0"/>
              <a:t>19</a:t>
            </a:fld>
            <a:endParaRPr lang="en-US"/>
          </a:p>
        </p:txBody>
      </p:sp>
    </p:spTree>
    <p:extLst>
      <p:ext uri="{BB962C8B-B14F-4D97-AF65-F5344CB8AC3E}">
        <p14:creationId xmlns:p14="http://schemas.microsoft.com/office/powerpoint/2010/main" val="131434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hidden="1">
            <a:extLst>
              <a:ext uri="{FF2B5EF4-FFF2-40B4-BE49-F238E27FC236}">
                <a16:creationId xmlns:a16="http://schemas.microsoft.com/office/drawing/2014/main" id="{B2127CB1-5C14-4001-B56D-D99011C7FDA4}"/>
              </a:ext>
            </a:extLst>
          </p:cNvPr>
          <p:cNvSpPr>
            <a:spLocks noGrp="1"/>
          </p:cNvSpPr>
          <p:nvPr>
            <p:ph type="subTitle" idx="1"/>
          </p:nvPr>
        </p:nvSpPr>
        <p:spPr/>
        <p:txBody>
          <a:bodyPr/>
          <a:lstStyle/>
          <a:p>
            <a:endParaRPr lang="en-US"/>
          </a:p>
        </p:txBody>
      </p:sp>
      <p:sp>
        <p:nvSpPr>
          <p:cNvPr id="2" name="Title 1">
            <a:extLst>
              <a:ext uri="{FF2B5EF4-FFF2-40B4-BE49-F238E27FC236}">
                <a16:creationId xmlns:a16="http://schemas.microsoft.com/office/drawing/2014/main" id="{633C71EB-C83D-4CE0-8461-0F087A7F203D}"/>
              </a:ext>
            </a:extLst>
          </p:cNvPr>
          <p:cNvSpPr>
            <a:spLocks noGrp="1"/>
          </p:cNvSpPr>
          <p:nvPr>
            <p:ph type="ctrTitle"/>
          </p:nvPr>
        </p:nvSpPr>
        <p:spPr>
          <a:xfrm>
            <a:off x="850900" y="1736224"/>
            <a:ext cx="7442200" cy="2416675"/>
          </a:xfrm>
        </p:spPr>
        <p:txBody>
          <a:bodyPr>
            <a:normAutofit/>
          </a:bodyPr>
          <a:lstStyle/>
          <a:p>
            <a:r>
              <a:rPr lang="en-US"/>
              <a:t>Understanding the </a:t>
            </a:r>
            <a:r>
              <a:rPr lang="en-US" err="1"/>
              <a:t>Nonmanufacturer</a:t>
            </a:r>
            <a:r>
              <a:rPr lang="en-US"/>
              <a:t> Rule</a:t>
            </a:r>
          </a:p>
        </p:txBody>
      </p:sp>
    </p:spTree>
    <p:extLst>
      <p:ext uri="{BB962C8B-B14F-4D97-AF65-F5344CB8AC3E}">
        <p14:creationId xmlns:p14="http://schemas.microsoft.com/office/powerpoint/2010/main" val="3572256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68060"/>
            <a:ext cx="7886700" cy="598904"/>
          </a:xfrm>
        </p:spPr>
        <p:txBody>
          <a:bodyPr anchor="ctr" anchorCtr="0">
            <a:normAutofit/>
          </a:bodyPr>
          <a:lstStyle/>
          <a:p>
            <a:r>
              <a:rPr lang="en-US" altLang="en-US" sz="3000">
                <a:ea typeface="MS PGothic" pitchFamily="34" charset="-128"/>
              </a:rPr>
              <a:t>Questions??</a:t>
            </a:r>
            <a:endParaRPr lang="en-US" sz="3000"/>
          </a:p>
        </p:txBody>
      </p:sp>
      <p:sp>
        <p:nvSpPr>
          <p:cNvPr id="4" name="Slide Number Placeholder 3"/>
          <p:cNvSpPr>
            <a:spLocks noGrp="1"/>
          </p:cNvSpPr>
          <p:nvPr>
            <p:ph type="sldNum" sz="quarter" idx="12"/>
          </p:nvPr>
        </p:nvSpPr>
        <p:spPr/>
        <p:txBody>
          <a:bodyPr/>
          <a:lstStyle/>
          <a:p>
            <a:fld id="{B1AB44B9-F1EC-4F4B-88D4-413245C9CD3E}" type="slidenum">
              <a:rPr lang="en-US" smtClean="0"/>
              <a:t>20</a:t>
            </a:fld>
            <a:endParaRPr lang="en-US"/>
          </a:p>
        </p:txBody>
      </p:sp>
    </p:spTree>
    <p:extLst>
      <p:ext uri="{BB962C8B-B14F-4D97-AF65-F5344CB8AC3E}">
        <p14:creationId xmlns:p14="http://schemas.microsoft.com/office/powerpoint/2010/main" val="1374357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E7E4DD-26E2-41FD-9913-EBBBA84A9A9F}"/>
              </a:ext>
            </a:extLst>
          </p:cNvPr>
          <p:cNvSpPr>
            <a:spLocks noGrp="1"/>
          </p:cNvSpPr>
          <p:nvPr>
            <p:ph idx="1"/>
          </p:nvPr>
        </p:nvSpPr>
        <p:spPr/>
        <p:txBody>
          <a:bodyPr/>
          <a:lstStyle/>
          <a:p>
            <a:r>
              <a:rPr lang="en-US" sz="2400"/>
              <a:t>The Nonmanufacturer Rule (NMR)</a:t>
            </a:r>
          </a:p>
          <a:p>
            <a:pPr marL="0" indent="0">
              <a:buNone/>
            </a:pPr>
            <a:endParaRPr lang="en-US" sz="2400"/>
          </a:p>
          <a:p>
            <a:r>
              <a:rPr lang="en-US" sz="2400"/>
              <a:t>Applicability of the NMR</a:t>
            </a:r>
          </a:p>
          <a:p>
            <a:endParaRPr lang="en-US" sz="2400"/>
          </a:p>
          <a:p>
            <a:r>
              <a:rPr lang="en-US" sz="2400"/>
              <a:t>Individual Waivers to the NMR</a:t>
            </a:r>
          </a:p>
          <a:p>
            <a:endParaRPr lang="en-US" sz="2400"/>
          </a:p>
          <a:p>
            <a:r>
              <a:rPr lang="en-US" sz="2400"/>
              <a:t>Class Waivers to the NMR</a:t>
            </a:r>
          </a:p>
          <a:p>
            <a:endParaRPr lang="en-US"/>
          </a:p>
        </p:txBody>
      </p:sp>
      <p:sp>
        <p:nvSpPr>
          <p:cNvPr id="2" name="Title 1">
            <a:extLst>
              <a:ext uri="{FF2B5EF4-FFF2-40B4-BE49-F238E27FC236}">
                <a16:creationId xmlns:a16="http://schemas.microsoft.com/office/drawing/2014/main" id="{4876D964-6BF9-4E98-9FEE-5D35F5CDF700}"/>
              </a:ext>
            </a:extLst>
          </p:cNvPr>
          <p:cNvSpPr>
            <a:spLocks noGrp="1"/>
          </p:cNvSpPr>
          <p:nvPr>
            <p:ph type="title"/>
          </p:nvPr>
        </p:nvSpPr>
        <p:spPr>
          <a:xfrm>
            <a:off x="628650" y="668060"/>
            <a:ext cx="7886700" cy="598904"/>
          </a:xfrm>
        </p:spPr>
        <p:txBody>
          <a:bodyPr anchor="ctr" anchorCtr="0">
            <a:normAutofit/>
          </a:bodyPr>
          <a:lstStyle/>
          <a:p>
            <a:r>
              <a:rPr lang="en-US" sz="3000"/>
              <a:t>Overview</a:t>
            </a:r>
          </a:p>
        </p:txBody>
      </p:sp>
      <p:sp>
        <p:nvSpPr>
          <p:cNvPr id="4" name="Slide Number Placeholder 3">
            <a:extLst>
              <a:ext uri="{FF2B5EF4-FFF2-40B4-BE49-F238E27FC236}">
                <a16:creationId xmlns:a16="http://schemas.microsoft.com/office/drawing/2014/main" id="{20F175EC-A86A-4094-9433-1CEDF8066549}"/>
              </a:ext>
            </a:extLst>
          </p:cNvPr>
          <p:cNvSpPr>
            <a:spLocks noGrp="1"/>
          </p:cNvSpPr>
          <p:nvPr>
            <p:ph type="sldNum" sz="quarter" idx="12"/>
          </p:nvPr>
        </p:nvSpPr>
        <p:spPr>
          <a:xfrm flipV="1">
            <a:off x="4276531" y="6559432"/>
            <a:ext cx="4577379" cy="812343"/>
          </a:xfrm>
        </p:spPr>
        <p:txBody>
          <a:bodyPr/>
          <a:lstStyle/>
          <a:p>
            <a:fld id="{B1AB44B9-F1EC-4F4B-88D4-413245C9CD3E}" type="slidenum">
              <a:rPr lang="en-US" smtClean="0"/>
              <a:t>3</a:t>
            </a:fld>
            <a:endParaRPr lang="en-US"/>
          </a:p>
        </p:txBody>
      </p:sp>
    </p:spTree>
    <p:extLst>
      <p:ext uri="{BB962C8B-B14F-4D97-AF65-F5344CB8AC3E}">
        <p14:creationId xmlns:p14="http://schemas.microsoft.com/office/powerpoint/2010/main" val="18751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E7E4DD-26E2-41FD-9913-EBBBA84A9A9F}"/>
              </a:ext>
            </a:extLst>
          </p:cNvPr>
          <p:cNvSpPr>
            <a:spLocks noGrp="1"/>
          </p:cNvSpPr>
          <p:nvPr>
            <p:ph idx="1"/>
          </p:nvPr>
        </p:nvSpPr>
        <p:spPr>
          <a:xfrm>
            <a:off x="591475" y="1585748"/>
            <a:ext cx="7886700" cy="4446510"/>
          </a:xfrm>
        </p:spPr>
        <p:txBody>
          <a:bodyPr/>
          <a:lstStyle/>
          <a:p>
            <a:pPr marL="400050" lvl="1" indent="0">
              <a:buNone/>
            </a:pPr>
            <a:r>
              <a:rPr lang="en-US" sz="2400" dirty="0"/>
              <a:t>The Nonmanufacturer Rule (NMR) allows an otherwise responsible business concern to be awarded a procurement contract to supply a product – even though it is not the manufacturer or processor of the product – as long as it meets the following four requirements</a:t>
            </a:r>
          </a:p>
          <a:p>
            <a:pPr marL="400050" lvl="1" indent="0">
              <a:buNone/>
            </a:pPr>
            <a:endParaRPr lang="en-US" sz="2400" dirty="0"/>
          </a:p>
        </p:txBody>
      </p:sp>
      <p:sp>
        <p:nvSpPr>
          <p:cNvPr id="2" name="Title 1">
            <a:extLst>
              <a:ext uri="{FF2B5EF4-FFF2-40B4-BE49-F238E27FC236}">
                <a16:creationId xmlns:a16="http://schemas.microsoft.com/office/drawing/2014/main" id="{4876D964-6BF9-4E98-9FEE-5D35F5CDF700}"/>
              </a:ext>
            </a:extLst>
          </p:cNvPr>
          <p:cNvSpPr>
            <a:spLocks noGrp="1"/>
          </p:cNvSpPr>
          <p:nvPr>
            <p:ph type="title"/>
          </p:nvPr>
        </p:nvSpPr>
        <p:spPr>
          <a:xfrm>
            <a:off x="591475" y="668060"/>
            <a:ext cx="7886700" cy="598904"/>
          </a:xfrm>
        </p:spPr>
        <p:txBody>
          <a:bodyPr anchor="ctr" anchorCtr="0">
            <a:normAutofit/>
          </a:bodyPr>
          <a:lstStyle/>
          <a:p>
            <a:r>
              <a:rPr lang="en-US" sz="3000"/>
              <a:t>Purpose</a:t>
            </a:r>
          </a:p>
        </p:txBody>
      </p:sp>
      <p:sp>
        <p:nvSpPr>
          <p:cNvPr id="4" name="Slide Number Placeholder 3">
            <a:extLst>
              <a:ext uri="{FF2B5EF4-FFF2-40B4-BE49-F238E27FC236}">
                <a16:creationId xmlns:a16="http://schemas.microsoft.com/office/drawing/2014/main" id="{20F175EC-A86A-4094-9433-1CEDF8066549}"/>
              </a:ext>
            </a:extLst>
          </p:cNvPr>
          <p:cNvSpPr>
            <a:spLocks noGrp="1"/>
          </p:cNvSpPr>
          <p:nvPr>
            <p:ph type="sldNum" sz="quarter" idx="12"/>
          </p:nvPr>
        </p:nvSpPr>
        <p:spPr/>
        <p:txBody>
          <a:bodyPr/>
          <a:lstStyle/>
          <a:p>
            <a:fld id="{B1AB44B9-F1EC-4F4B-88D4-413245C9CD3E}" type="slidenum">
              <a:rPr lang="en-US" smtClean="0"/>
              <a:t>4</a:t>
            </a:fld>
            <a:endParaRPr lang="en-US"/>
          </a:p>
        </p:txBody>
      </p:sp>
    </p:spTree>
    <p:extLst>
      <p:ext uri="{BB962C8B-B14F-4D97-AF65-F5344CB8AC3E}">
        <p14:creationId xmlns:p14="http://schemas.microsoft.com/office/powerpoint/2010/main" val="111158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E7E4DD-26E2-41FD-9913-EBBBA84A9A9F}"/>
              </a:ext>
            </a:extLst>
          </p:cNvPr>
          <p:cNvSpPr>
            <a:spLocks noGrp="1"/>
          </p:cNvSpPr>
          <p:nvPr>
            <p:ph idx="1"/>
          </p:nvPr>
        </p:nvSpPr>
        <p:spPr>
          <a:xfrm>
            <a:off x="539750" y="1048782"/>
            <a:ext cx="7886700" cy="5510650"/>
          </a:xfrm>
        </p:spPr>
        <p:txBody>
          <a:bodyPr anchor="ctr" anchorCtr="0">
            <a:normAutofit/>
          </a:bodyPr>
          <a:lstStyle/>
          <a:p>
            <a:pPr marL="0" indent="0">
              <a:buNone/>
            </a:pPr>
            <a:r>
              <a:rPr lang="en-US" altLang="en-US" sz="2400" dirty="0"/>
              <a:t>To qualify as a small nonmanufacturer, a firm:</a:t>
            </a:r>
          </a:p>
          <a:p>
            <a:pPr marL="0" indent="0">
              <a:buNone/>
            </a:pPr>
            <a:endParaRPr lang="en-US" altLang="en-US" sz="1000" dirty="0"/>
          </a:p>
          <a:p>
            <a:r>
              <a:rPr lang="en-US" altLang="en-US" sz="2400" dirty="0"/>
              <a:t>Cannot exceed 500 employees;</a:t>
            </a:r>
          </a:p>
          <a:p>
            <a:r>
              <a:rPr lang="en-US" altLang="en-US" sz="2400" dirty="0"/>
              <a:t>Must be primarily engaged in retail or wholesale and normally sells type of product being supplied;</a:t>
            </a:r>
          </a:p>
          <a:p>
            <a:r>
              <a:rPr lang="en-US" altLang="en-US" sz="2400" dirty="0"/>
              <a:t>Must take ownership or possession of the item(s) in a manner consistent with industry practice; </a:t>
            </a:r>
            <a:r>
              <a:rPr lang="en-US" altLang="en-US" sz="2400" b="1" dirty="0"/>
              <a:t>and</a:t>
            </a:r>
            <a:endParaRPr lang="en-US" altLang="en-US" sz="2400" dirty="0"/>
          </a:p>
          <a:p>
            <a:r>
              <a:rPr lang="en-US" altLang="en-US" sz="2400" dirty="0"/>
              <a:t>Must supply the end product of a small business, 8(a), WOSB, EDWOSB, HUBZone, or SDVOSB manufacturer or processor made in U.S. </a:t>
            </a:r>
            <a:r>
              <a:rPr lang="en-US" altLang="en-US" sz="2400" b="1" dirty="0"/>
              <a:t>or</a:t>
            </a:r>
            <a:r>
              <a:rPr lang="en-US" altLang="en-US" sz="2400" dirty="0"/>
              <a:t> (if this fourth requirement is not met)</a:t>
            </a:r>
          </a:p>
          <a:p>
            <a:r>
              <a:rPr lang="en-US" altLang="en-US" sz="2400" dirty="0">
                <a:solidFill>
                  <a:srgbClr val="FF0000"/>
                </a:solidFill>
              </a:rPr>
              <a:t>Obtains a </a:t>
            </a:r>
            <a:r>
              <a:rPr lang="en-US" altLang="en-US" sz="2400" b="1" dirty="0">
                <a:solidFill>
                  <a:srgbClr val="FF0000"/>
                </a:solidFill>
              </a:rPr>
              <a:t>waiver</a:t>
            </a:r>
            <a:r>
              <a:rPr lang="en-US" altLang="en-US" sz="2400" dirty="0">
                <a:solidFill>
                  <a:srgbClr val="FF0000"/>
                </a:solidFill>
              </a:rPr>
              <a:t> to the NMR</a:t>
            </a:r>
          </a:p>
          <a:p>
            <a:pPr marL="0" indent="0">
              <a:buNone/>
            </a:pPr>
            <a:endParaRPr lang="en-US" sz="800" dirty="0"/>
          </a:p>
          <a:p>
            <a:pPr marL="0" indent="0">
              <a:buNone/>
            </a:pPr>
            <a:r>
              <a:rPr lang="en-US" sz="2000" b="1" dirty="0"/>
              <a:t>13 C.F.R. § 121.406(b)(1)</a:t>
            </a:r>
          </a:p>
        </p:txBody>
      </p:sp>
      <p:sp>
        <p:nvSpPr>
          <p:cNvPr id="2" name="Title 1">
            <a:extLst>
              <a:ext uri="{FF2B5EF4-FFF2-40B4-BE49-F238E27FC236}">
                <a16:creationId xmlns:a16="http://schemas.microsoft.com/office/drawing/2014/main" id="{4876D964-6BF9-4E98-9FEE-5D35F5CDF700}"/>
              </a:ext>
            </a:extLst>
          </p:cNvPr>
          <p:cNvSpPr>
            <a:spLocks noGrp="1"/>
          </p:cNvSpPr>
          <p:nvPr>
            <p:ph type="title"/>
          </p:nvPr>
        </p:nvSpPr>
        <p:spPr>
          <a:xfrm>
            <a:off x="628650" y="570975"/>
            <a:ext cx="7886700" cy="598904"/>
          </a:xfrm>
        </p:spPr>
        <p:txBody>
          <a:bodyPr anchor="ctr" anchorCtr="0">
            <a:normAutofit/>
          </a:bodyPr>
          <a:lstStyle/>
          <a:p>
            <a:r>
              <a:rPr lang="en-US" sz="3000" dirty="0"/>
              <a:t>Requirements	</a:t>
            </a:r>
          </a:p>
        </p:txBody>
      </p:sp>
      <p:sp>
        <p:nvSpPr>
          <p:cNvPr id="4" name="Slide Number Placeholder 3">
            <a:extLst>
              <a:ext uri="{FF2B5EF4-FFF2-40B4-BE49-F238E27FC236}">
                <a16:creationId xmlns:a16="http://schemas.microsoft.com/office/drawing/2014/main" id="{20F175EC-A86A-4094-9433-1CEDF8066549}"/>
              </a:ext>
            </a:extLst>
          </p:cNvPr>
          <p:cNvSpPr>
            <a:spLocks noGrp="1"/>
          </p:cNvSpPr>
          <p:nvPr>
            <p:ph type="sldNum" sz="quarter" idx="12"/>
          </p:nvPr>
        </p:nvSpPr>
        <p:spPr/>
        <p:txBody>
          <a:bodyPr/>
          <a:lstStyle/>
          <a:p>
            <a:fld id="{B1AB44B9-F1EC-4F4B-88D4-413245C9CD3E}" type="slidenum">
              <a:rPr lang="en-US" smtClean="0"/>
              <a:t>5</a:t>
            </a:fld>
            <a:endParaRPr lang="en-US"/>
          </a:p>
        </p:txBody>
      </p:sp>
    </p:spTree>
    <p:extLst>
      <p:ext uri="{BB962C8B-B14F-4D97-AF65-F5344CB8AC3E}">
        <p14:creationId xmlns:p14="http://schemas.microsoft.com/office/powerpoint/2010/main" val="1111586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E7E4DD-26E2-41FD-9913-EBBBA84A9A9F}"/>
              </a:ext>
            </a:extLst>
          </p:cNvPr>
          <p:cNvSpPr>
            <a:spLocks noGrp="1"/>
          </p:cNvSpPr>
          <p:nvPr>
            <p:ph idx="1"/>
          </p:nvPr>
        </p:nvSpPr>
        <p:spPr>
          <a:xfrm>
            <a:off x="591475" y="1585748"/>
            <a:ext cx="7886700" cy="4446510"/>
          </a:xfrm>
        </p:spPr>
        <p:txBody>
          <a:bodyPr>
            <a:normAutofit fontScale="85000" lnSpcReduction="20000"/>
          </a:bodyPr>
          <a:lstStyle/>
          <a:p>
            <a:r>
              <a:rPr lang="en-US" altLang="en-US" sz="2600" i="1" dirty="0">
                <a:latin typeface="Source Sans Pro" panose="020B0503030403020204" pitchFamily="34" charset="0"/>
              </a:rPr>
              <a:t>Small business </a:t>
            </a:r>
            <a:r>
              <a:rPr lang="en-US" altLang="en-US" sz="2600" dirty="0">
                <a:latin typeface="Source Sans Pro" panose="020B0503030403020204" pitchFamily="34" charset="0"/>
              </a:rPr>
              <a:t>set-asides above the simplified acquisition threshold</a:t>
            </a:r>
          </a:p>
          <a:p>
            <a:r>
              <a:rPr lang="en-US" altLang="en-US" sz="2600" dirty="0">
                <a:latin typeface="Source Sans Pro" panose="020B0503030403020204" pitchFamily="34" charset="0"/>
              </a:rPr>
              <a:t>Set-asides under the following </a:t>
            </a:r>
            <a:r>
              <a:rPr lang="en-US" altLang="en-US" sz="2600" i="1" dirty="0">
                <a:latin typeface="Source Sans Pro" panose="020B0503030403020204" pitchFamily="34" charset="0"/>
              </a:rPr>
              <a:t>socioeconomic categories</a:t>
            </a:r>
            <a:r>
              <a:rPr lang="en-US" altLang="en-US" sz="2600" dirty="0">
                <a:latin typeface="Source Sans Pro" panose="020B0503030403020204" pitchFamily="34" charset="0"/>
              </a:rPr>
              <a:t> above the micropurchase threshold:</a:t>
            </a:r>
          </a:p>
          <a:p>
            <a:endParaRPr lang="en-US" altLang="en-US" sz="1100" dirty="0">
              <a:latin typeface="Source Sans Pro" panose="020B0503030403020204" pitchFamily="34" charset="0"/>
            </a:endParaRPr>
          </a:p>
          <a:p>
            <a:pPr lvl="1"/>
            <a:r>
              <a:rPr lang="en-US" altLang="en-US" sz="2600" dirty="0">
                <a:latin typeface="Source Sans Pro" panose="020B0503030403020204" pitchFamily="34" charset="0"/>
              </a:rPr>
              <a:t>8(a)</a:t>
            </a:r>
          </a:p>
          <a:p>
            <a:pPr lvl="1"/>
            <a:r>
              <a:rPr lang="en-US" altLang="en-US" sz="2600" dirty="0">
                <a:latin typeface="Source Sans Pro" panose="020B0503030403020204" pitchFamily="34" charset="0"/>
              </a:rPr>
              <a:t>SDVOSB</a:t>
            </a:r>
          </a:p>
          <a:p>
            <a:pPr lvl="1"/>
            <a:r>
              <a:rPr lang="en-US" altLang="en-US" sz="2600" dirty="0">
                <a:latin typeface="Source Sans Pro" panose="020B0503030403020204" pitchFamily="34" charset="0"/>
              </a:rPr>
              <a:t>WOSB</a:t>
            </a:r>
          </a:p>
          <a:p>
            <a:pPr lvl="1"/>
            <a:r>
              <a:rPr lang="en-US" altLang="en-US" sz="2600" dirty="0">
                <a:latin typeface="Source Sans Pro" panose="020B0503030403020204" pitchFamily="34" charset="0"/>
              </a:rPr>
              <a:t>EDWOSB</a:t>
            </a:r>
          </a:p>
          <a:p>
            <a:pPr lvl="1"/>
            <a:r>
              <a:rPr lang="en-US" altLang="en-US" sz="2600" dirty="0">
                <a:latin typeface="Source Sans Pro" panose="020B0503030403020204" pitchFamily="34" charset="0"/>
              </a:rPr>
              <a:t>HUBZone</a:t>
            </a:r>
          </a:p>
          <a:p>
            <a:pPr marL="0" indent="0">
              <a:buNone/>
            </a:pPr>
            <a:endParaRPr lang="en-US" altLang="en-US" sz="2600" dirty="0">
              <a:latin typeface="Source Sans Pro" panose="020B0503030403020204" pitchFamily="34" charset="0"/>
            </a:endParaRPr>
          </a:p>
          <a:p>
            <a:r>
              <a:rPr lang="en-US" altLang="en-US" sz="2600" dirty="0">
                <a:latin typeface="Source Sans Pro" panose="020B0503030403020204" pitchFamily="34" charset="0"/>
              </a:rPr>
              <a:t>Against a manufacturing or supply contract (not services)</a:t>
            </a:r>
          </a:p>
          <a:p>
            <a:r>
              <a:rPr lang="en-US" sz="2600" dirty="0"/>
              <a:t>NMR does not apply to subcontracts or full-and-open contracts</a:t>
            </a:r>
          </a:p>
          <a:p>
            <a:pPr marL="0" indent="0">
              <a:buNone/>
            </a:pPr>
            <a:endParaRPr lang="en-US" altLang="en-US" sz="2600" dirty="0">
              <a:latin typeface="Source Sans Pro" panose="020B0503030403020204" pitchFamily="34" charset="0"/>
            </a:endParaRPr>
          </a:p>
          <a:p>
            <a:pPr marL="0" indent="0">
              <a:buNone/>
            </a:pPr>
            <a:r>
              <a:rPr lang="en-US" sz="2000" b="1" dirty="0">
                <a:latin typeface="Source Sans Pro" panose="020B0503030403020204" pitchFamily="34" charset="0"/>
              </a:rPr>
              <a:t>13 C.F.R. </a:t>
            </a:r>
            <a:r>
              <a:rPr lang="en-US" sz="2000" b="1" dirty="0"/>
              <a:t>§ § </a:t>
            </a:r>
            <a:r>
              <a:rPr lang="en-US" sz="2000" b="1" dirty="0">
                <a:latin typeface="Source Sans Pro" panose="020B0503030403020204" pitchFamily="34" charset="0"/>
              </a:rPr>
              <a:t>121.406(a) &amp; (d)</a:t>
            </a:r>
          </a:p>
          <a:p>
            <a:pPr algn="ctr"/>
            <a:endParaRPr lang="en-US" dirty="0">
              <a:latin typeface="Source Sans Pro" panose="020B0503030403020204" pitchFamily="34" charset="0"/>
            </a:endParaRPr>
          </a:p>
        </p:txBody>
      </p:sp>
      <p:sp>
        <p:nvSpPr>
          <p:cNvPr id="2" name="Title 1">
            <a:extLst>
              <a:ext uri="{FF2B5EF4-FFF2-40B4-BE49-F238E27FC236}">
                <a16:creationId xmlns:a16="http://schemas.microsoft.com/office/drawing/2014/main" id="{4876D964-6BF9-4E98-9FEE-5D35F5CDF700}"/>
              </a:ext>
            </a:extLst>
          </p:cNvPr>
          <p:cNvSpPr>
            <a:spLocks noGrp="1"/>
          </p:cNvSpPr>
          <p:nvPr>
            <p:ph type="title"/>
          </p:nvPr>
        </p:nvSpPr>
        <p:spPr>
          <a:xfrm>
            <a:off x="591475" y="668060"/>
            <a:ext cx="7886700" cy="598904"/>
          </a:xfrm>
        </p:spPr>
        <p:txBody>
          <a:bodyPr anchor="ctr" anchorCtr="0">
            <a:normAutofit/>
          </a:bodyPr>
          <a:lstStyle/>
          <a:p>
            <a:r>
              <a:rPr lang="en-US" sz="3000"/>
              <a:t>Applicability of the NMR</a:t>
            </a:r>
          </a:p>
        </p:txBody>
      </p:sp>
      <p:sp>
        <p:nvSpPr>
          <p:cNvPr id="4" name="Slide Number Placeholder 3">
            <a:extLst>
              <a:ext uri="{FF2B5EF4-FFF2-40B4-BE49-F238E27FC236}">
                <a16:creationId xmlns:a16="http://schemas.microsoft.com/office/drawing/2014/main" id="{20F175EC-A86A-4094-9433-1CEDF8066549}"/>
              </a:ext>
            </a:extLst>
          </p:cNvPr>
          <p:cNvSpPr>
            <a:spLocks noGrp="1"/>
          </p:cNvSpPr>
          <p:nvPr>
            <p:ph type="sldNum" sz="quarter" idx="12"/>
          </p:nvPr>
        </p:nvSpPr>
        <p:spPr/>
        <p:txBody>
          <a:bodyPr/>
          <a:lstStyle/>
          <a:p>
            <a:fld id="{B1AB44B9-F1EC-4F4B-88D4-413245C9CD3E}" type="slidenum">
              <a:rPr lang="en-US" smtClean="0"/>
              <a:t>6</a:t>
            </a:fld>
            <a:endParaRPr lang="en-US"/>
          </a:p>
        </p:txBody>
      </p:sp>
    </p:spTree>
    <p:extLst>
      <p:ext uri="{BB962C8B-B14F-4D97-AF65-F5344CB8AC3E}">
        <p14:creationId xmlns:p14="http://schemas.microsoft.com/office/powerpoint/2010/main" val="111158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a:t>The NMR only applies to manufacturing and supply acquisitions with certain assigned NAICS codes:</a:t>
            </a:r>
          </a:p>
          <a:p>
            <a:endParaRPr lang="en-US" sz="2400" dirty="0"/>
          </a:p>
          <a:p>
            <a:r>
              <a:rPr lang="en-US" sz="2400" dirty="0"/>
              <a:t>31XXXX-33XXXX</a:t>
            </a:r>
          </a:p>
          <a:p>
            <a:endParaRPr lang="en-US" sz="2400" dirty="0"/>
          </a:p>
          <a:p>
            <a:r>
              <a:rPr lang="en-US" sz="2400" dirty="0"/>
              <a:t>511210 (software but does not include subscription or remote software)</a:t>
            </a:r>
          </a:p>
          <a:p>
            <a:endParaRPr lang="en-US" sz="2400" dirty="0"/>
          </a:p>
          <a:p>
            <a:r>
              <a:rPr lang="en-US" sz="2400" dirty="0"/>
              <a:t>541519 footnote 18 (Information Technology Value Added Reseller – ITVAR that meets the 150-employee limit)</a:t>
            </a:r>
          </a:p>
          <a:p>
            <a:pPr algn="ctr"/>
            <a:endParaRPr lang="en-US" dirty="0"/>
          </a:p>
        </p:txBody>
      </p:sp>
      <p:sp>
        <p:nvSpPr>
          <p:cNvPr id="2" name="Title 1"/>
          <p:cNvSpPr>
            <a:spLocks noGrp="1"/>
          </p:cNvSpPr>
          <p:nvPr>
            <p:ph type="title"/>
          </p:nvPr>
        </p:nvSpPr>
        <p:spPr>
          <a:xfrm>
            <a:off x="628650" y="668060"/>
            <a:ext cx="7886700" cy="598904"/>
          </a:xfrm>
        </p:spPr>
        <p:txBody>
          <a:bodyPr anchor="ctr" anchorCtr="0">
            <a:noAutofit/>
          </a:bodyPr>
          <a:lstStyle/>
          <a:p>
            <a:r>
              <a:rPr lang="en-US" sz="3000"/>
              <a:t>NMR Applicable NAICS Codes	</a:t>
            </a:r>
          </a:p>
        </p:txBody>
      </p:sp>
      <p:sp>
        <p:nvSpPr>
          <p:cNvPr id="4" name="Slide Number Placeholder 3"/>
          <p:cNvSpPr>
            <a:spLocks noGrp="1"/>
          </p:cNvSpPr>
          <p:nvPr>
            <p:ph type="sldNum" sz="quarter" idx="12"/>
          </p:nvPr>
        </p:nvSpPr>
        <p:spPr/>
        <p:txBody>
          <a:bodyPr/>
          <a:lstStyle/>
          <a:p>
            <a:fld id="{B1AB44B9-F1EC-4F4B-88D4-413245C9CD3E}" type="slidenum">
              <a:rPr lang="en-US" smtClean="0"/>
              <a:t>7</a:t>
            </a:fld>
            <a:endParaRPr lang="en-US"/>
          </a:p>
        </p:txBody>
      </p:sp>
    </p:spTree>
    <p:extLst>
      <p:ext uri="{BB962C8B-B14F-4D97-AF65-F5344CB8AC3E}">
        <p14:creationId xmlns:p14="http://schemas.microsoft.com/office/powerpoint/2010/main" val="42798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altLang="en-US" sz="4400">
                <a:solidFill>
                  <a:srgbClr val="000000"/>
                </a:solidFill>
                <a:latin typeface="Arial"/>
              </a:rPr>
              <a:t>Individual Waivers </a:t>
            </a:r>
          </a:p>
          <a:p>
            <a:pPr marL="0" indent="0" algn="ctr">
              <a:buNone/>
            </a:pPr>
            <a:r>
              <a:rPr lang="en-US" altLang="en-US" sz="4400">
                <a:solidFill>
                  <a:srgbClr val="000000"/>
                </a:solidFill>
                <a:latin typeface="Arial"/>
              </a:rPr>
              <a:t>to the NMR</a:t>
            </a:r>
            <a:endParaRPr lang="en-US" sz="4400"/>
          </a:p>
        </p:txBody>
      </p:sp>
      <p:sp>
        <p:nvSpPr>
          <p:cNvPr id="4" name="Slide Number Placeholder 3"/>
          <p:cNvSpPr>
            <a:spLocks noGrp="1"/>
          </p:cNvSpPr>
          <p:nvPr>
            <p:ph type="sldNum" sz="quarter" idx="12"/>
          </p:nvPr>
        </p:nvSpPr>
        <p:spPr/>
        <p:txBody>
          <a:bodyPr/>
          <a:lstStyle/>
          <a:p>
            <a:fld id="{B1AB44B9-F1EC-4F4B-88D4-413245C9CD3E}" type="slidenum">
              <a:rPr lang="en-US" smtClean="0"/>
              <a:t>8</a:t>
            </a:fld>
            <a:endParaRPr lang="en-US"/>
          </a:p>
        </p:txBody>
      </p:sp>
    </p:spTree>
    <p:extLst>
      <p:ext uri="{BB962C8B-B14F-4D97-AF65-F5344CB8AC3E}">
        <p14:creationId xmlns:p14="http://schemas.microsoft.com/office/powerpoint/2010/main" val="2589412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chorCtr="0"/>
          <a:lstStyle/>
          <a:p>
            <a:pPr lvl="1"/>
            <a:r>
              <a:rPr lang="en-US" altLang="en-US" sz="2400">
                <a:latin typeface="Source Sans Pro" panose="020B0503030403020204" pitchFamily="34" charset="0"/>
              </a:rPr>
              <a:t>Individual waivers apply only to a single solicitation (one-time waiver) and the </a:t>
            </a:r>
            <a:r>
              <a:rPr lang="en-US" altLang="en-US" sz="2400" b="1">
                <a:latin typeface="Source Sans Pro" panose="020B0503030403020204" pitchFamily="34" charset="0"/>
              </a:rPr>
              <a:t>specific item(s) </a:t>
            </a:r>
            <a:r>
              <a:rPr lang="en-US" altLang="en-US" sz="2400">
                <a:latin typeface="Source Sans Pro" panose="020B0503030403020204" pitchFamily="34" charset="0"/>
              </a:rPr>
              <a:t>identified in the waiver request</a:t>
            </a:r>
          </a:p>
          <a:p>
            <a:pPr marL="342875" lvl="1" indent="0">
              <a:buNone/>
            </a:pPr>
            <a:endParaRPr lang="en-US" altLang="en-US" sz="2400">
              <a:latin typeface="Source Sans Pro" panose="020B0503030403020204" pitchFamily="34" charset="0"/>
            </a:endParaRPr>
          </a:p>
          <a:p>
            <a:pPr lvl="1"/>
            <a:r>
              <a:rPr lang="en-US" altLang="en-US" sz="2400">
                <a:latin typeface="Source Sans Pro" panose="020B0503030403020204" pitchFamily="34" charset="0"/>
              </a:rPr>
              <a:t>SBA will grant an individual waiver to the NMR after determining that “no small business manufacturer or processor can reasonably be expected to supply the product meeting the specifications of the solicitation”</a:t>
            </a:r>
          </a:p>
          <a:p>
            <a:pPr lvl="1"/>
            <a:endParaRPr lang="en-US" sz="2400">
              <a:latin typeface="Source Sans Pro" panose="020B0503030403020204" pitchFamily="34" charset="0"/>
            </a:endParaRPr>
          </a:p>
          <a:p>
            <a:pPr marL="342875" lvl="1" indent="0">
              <a:buNone/>
            </a:pPr>
            <a:r>
              <a:rPr lang="en-US" sz="2000" b="1">
                <a:latin typeface="Source Sans Pro" panose="020B0503030403020204" pitchFamily="34" charset="0"/>
              </a:rPr>
              <a:t>13 C.F.R. </a:t>
            </a:r>
            <a:r>
              <a:rPr lang="en-US" sz="2000" b="1"/>
              <a:t>§</a:t>
            </a:r>
            <a:r>
              <a:rPr lang="en-US" sz="2000" b="1">
                <a:latin typeface="Source Sans Pro" panose="020B0503030403020204" pitchFamily="34" charset="0"/>
              </a:rPr>
              <a:t>121.406(b)(5)(i)</a:t>
            </a:r>
          </a:p>
          <a:p>
            <a:pPr marL="457200" lvl="1" indent="0">
              <a:buNone/>
            </a:pPr>
            <a:endParaRPr lang="en-US" altLang="en-US" sz="2500">
              <a:latin typeface="Arial" charset="0"/>
            </a:endParaRPr>
          </a:p>
          <a:p>
            <a:pPr algn="ctr"/>
            <a:endParaRPr lang="en-US"/>
          </a:p>
        </p:txBody>
      </p:sp>
      <p:sp>
        <p:nvSpPr>
          <p:cNvPr id="2" name="Title 1"/>
          <p:cNvSpPr>
            <a:spLocks noGrp="1"/>
          </p:cNvSpPr>
          <p:nvPr>
            <p:ph type="title"/>
          </p:nvPr>
        </p:nvSpPr>
        <p:spPr>
          <a:xfrm>
            <a:off x="628650" y="668060"/>
            <a:ext cx="7886700" cy="598904"/>
          </a:xfrm>
        </p:spPr>
        <p:txBody>
          <a:bodyPr anchor="ctr" anchorCtr="0">
            <a:normAutofit/>
          </a:bodyPr>
          <a:lstStyle/>
          <a:p>
            <a:r>
              <a:rPr lang="en-US" sz="3000"/>
              <a:t>Standard for Individual NMR Waivers</a:t>
            </a:r>
          </a:p>
        </p:txBody>
      </p:sp>
      <p:sp>
        <p:nvSpPr>
          <p:cNvPr id="4" name="Slide Number Placeholder 3"/>
          <p:cNvSpPr>
            <a:spLocks noGrp="1"/>
          </p:cNvSpPr>
          <p:nvPr>
            <p:ph type="sldNum" sz="quarter" idx="12"/>
          </p:nvPr>
        </p:nvSpPr>
        <p:spPr/>
        <p:txBody>
          <a:bodyPr/>
          <a:lstStyle/>
          <a:p>
            <a:fld id="{B1AB44B9-F1EC-4F4B-88D4-413245C9CD3E}" type="slidenum">
              <a:rPr lang="en-US" smtClean="0"/>
              <a:t>9</a:t>
            </a:fld>
            <a:endParaRPr lang="en-US"/>
          </a:p>
        </p:txBody>
      </p:sp>
    </p:spTree>
    <p:extLst>
      <p:ext uri="{BB962C8B-B14F-4D97-AF65-F5344CB8AC3E}">
        <p14:creationId xmlns:p14="http://schemas.microsoft.com/office/powerpoint/2010/main" val="3017165167"/>
      </p:ext>
    </p:extLst>
  </p:cSld>
  <p:clrMapOvr>
    <a:masterClrMapping/>
  </p:clrMapOvr>
</p:sld>
</file>

<file path=ppt/theme/theme1.xml><?xml version="1.0" encoding="utf-8"?>
<a:theme xmlns:a="http://schemas.openxmlformats.org/drawingml/2006/main" name="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3BDF8BDB77544EBCC6A3BCAEB7165F" ma:contentTypeVersion="6" ma:contentTypeDescription="Create a new document." ma:contentTypeScope="" ma:versionID="e66f88e5510e8d1d1206beaf78827d3e">
  <xsd:schema xmlns:xsd="http://www.w3.org/2001/XMLSchema" xmlns:xs="http://www.w3.org/2001/XMLSchema" xmlns:p="http://schemas.microsoft.com/office/2006/metadata/properties" xmlns:ns1="http://schemas.microsoft.com/sharepoint/v3" xmlns:ns2="69280fbc-4cb7-41cc-b87d-d34c1b402175" targetNamespace="http://schemas.microsoft.com/office/2006/metadata/properties" ma:root="true" ma:fieldsID="de9d619f3730cbcefd14c4e21c830187" ns1:_="" ns2:_="">
    <xsd:import namespace="http://schemas.microsoft.com/sharepoint/v3"/>
    <xsd:import namespace="69280fbc-4cb7-41cc-b87d-d34c1b402175"/>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280fbc-4cb7-41cc-b87d-d34c1b40217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0CB16B-FCD0-4AB2-AF10-515FA3AFFFDE}">
  <ds:schemaRefs>
    <ds:schemaRef ds:uri="69280fbc-4cb7-41cc-b87d-d34c1b4021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B4868AA-5616-4225-BE3D-74CBF4BE4004}">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85DB3626-63E2-462F-9586-1AF8B3BAA9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SBA-Template-4x3</Template>
  <TotalTime>2693</TotalTime>
  <Words>1140</Words>
  <Application>Microsoft Office PowerPoint</Application>
  <PresentationFormat>On-screen Show (4:3)</PresentationFormat>
  <Paragraphs>150</Paragraphs>
  <Slides>20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Source Sans Pro</vt:lpstr>
      <vt:lpstr>Office Theme</vt:lpstr>
      <vt:lpstr>PowerPoint Presentation</vt:lpstr>
      <vt:lpstr>Understanding the Nonmanufacturer Rule</vt:lpstr>
      <vt:lpstr>Overview</vt:lpstr>
      <vt:lpstr>Purpose</vt:lpstr>
      <vt:lpstr>Requirements </vt:lpstr>
      <vt:lpstr>Applicability of the NMR</vt:lpstr>
      <vt:lpstr>NMR Applicable NAICS Codes </vt:lpstr>
      <vt:lpstr>PowerPoint Presentation</vt:lpstr>
      <vt:lpstr>Standard for Individual NMR Waivers</vt:lpstr>
      <vt:lpstr>Notice of Waivers</vt:lpstr>
      <vt:lpstr>Multi-Item Procurements</vt:lpstr>
      <vt:lpstr>Multi-Item Procurements (cont.)</vt:lpstr>
      <vt:lpstr>Multi-Item Procurement Examples</vt:lpstr>
      <vt:lpstr>PowerPoint Presentation</vt:lpstr>
      <vt:lpstr>Standard for Class NMR Waivers</vt:lpstr>
      <vt:lpstr>“Class of Products”</vt:lpstr>
      <vt:lpstr>“Available to Participate”</vt:lpstr>
      <vt:lpstr>Procedures for Requesting and Establishing a Class Waiver</vt:lpstr>
      <vt:lpstr>Procedures for Reviewing and Terminating Class Waivers</vt:lpstr>
      <vt:lpstr>Questions??</vt:lpstr>
    </vt:vector>
  </TitlesOfParts>
  <Manager>Chris Eischen</Manager>
  <Company>SBA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Nonmanufacturer Rule</dc:title>
  <dc:subject>Nonmanufacturer Rule</dc:subject>
  <dc:creator>Carol Hulme</dc:creator>
  <cp:lastModifiedBy>Hopkins Snider, Sharon</cp:lastModifiedBy>
  <cp:revision>8</cp:revision>
  <cp:lastPrinted>2018-06-07T18:02:34Z</cp:lastPrinted>
  <dcterms:created xsi:type="dcterms:W3CDTF">2018-03-01T14:28:41Z</dcterms:created>
  <dcterms:modified xsi:type="dcterms:W3CDTF">2021-08-19T13:26:26Z</dcterms:modified>
  <cp:category>SBA First Wednesday Training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0x010100C53BDF8BDB77544EBCC6A3BCAEB7165F</vt:lpwstr>
  </property>
</Properties>
</file>