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6" r:id="rId2"/>
    <p:sldMasterId id="2147483679" r:id="rId3"/>
    <p:sldMasterId id="2147483727" r:id="rId4"/>
  </p:sldMasterIdLst>
  <p:notesMasterIdLst>
    <p:notesMasterId r:id="rId29"/>
  </p:notesMasterIdLst>
  <p:sldIdLst>
    <p:sldId id="256" r:id="rId5"/>
    <p:sldId id="466" r:id="rId6"/>
    <p:sldId id="301" r:id="rId7"/>
    <p:sldId id="297" r:id="rId8"/>
    <p:sldId id="265" r:id="rId9"/>
    <p:sldId id="3459" r:id="rId10"/>
    <p:sldId id="260" r:id="rId11"/>
    <p:sldId id="329" r:id="rId12"/>
    <p:sldId id="3461" r:id="rId13"/>
    <p:sldId id="3460" r:id="rId14"/>
    <p:sldId id="326" r:id="rId15"/>
    <p:sldId id="327" r:id="rId16"/>
    <p:sldId id="3458" r:id="rId17"/>
    <p:sldId id="3462" r:id="rId18"/>
    <p:sldId id="328" r:id="rId19"/>
    <p:sldId id="3463" r:id="rId20"/>
    <p:sldId id="3464" r:id="rId21"/>
    <p:sldId id="3467" r:id="rId22"/>
    <p:sldId id="3468" r:id="rId23"/>
    <p:sldId id="3471" r:id="rId24"/>
    <p:sldId id="3465" r:id="rId25"/>
    <p:sldId id="3466" r:id="rId26"/>
    <p:sldId id="3469" r:id="rId27"/>
    <p:sldId id="381" r:id="rId28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536D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04" autoAdjust="0"/>
    <p:restoredTop sz="92907" autoAdjust="0"/>
  </p:normalViewPr>
  <p:slideViewPr>
    <p:cSldViewPr>
      <p:cViewPr varScale="1">
        <p:scale>
          <a:sx n="103" d="100"/>
          <a:sy n="103" d="100"/>
        </p:scale>
        <p:origin x="1878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894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Relationship Id="rId8" Type="http://schemas.openxmlformats.org/officeDocument/2006/relationships/slide" Target="slides/slide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BF44073-6948-4EA1-BDCE-6AC9B435DDC9}" type="doc">
      <dgm:prSet loTypeId="urn:microsoft.com/office/officeart/2005/8/layout/pyramid2" loCatId="list" qsTypeId="urn:microsoft.com/office/officeart/2005/8/quickstyle/simple1" qsCatId="simple" csTypeId="urn:microsoft.com/office/officeart/2005/8/colors/accent6_1" csCatId="accent6" phldr="1"/>
      <dgm:spPr/>
    </dgm:pt>
    <dgm:pt modelId="{6A8EACC5-4AD7-49F0-AE44-83190AA97AB9}">
      <dgm:prSet phldrT="[Text]"/>
      <dgm:spPr>
        <a:solidFill>
          <a:srgbClr val="EAEDED">
            <a:alpha val="90000"/>
          </a:srgbClr>
        </a:solidFill>
        <a:ln>
          <a:noFill/>
        </a:ln>
      </dgm:spPr>
      <dgm:t>
        <a:bodyPr/>
        <a:lstStyle/>
        <a:p>
          <a:r>
            <a:rPr lang="en-US" dirty="0"/>
            <a:t>Registrations/Certifications</a:t>
          </a:r>
        </a:p>
      </dgm:t>
    </dgm:pt>
    <dgm:pt modelId="{FFFF6DB4-CD10-4FC2-AA50-DD2E03372F4F}" type="parTrans" cxnId="{BC13D7C2-8EE1-41D6-BE11-F8C7C309F308}">
      <dgm:prSet/>
      <dgm:spPr/>
      <dgm:t>
        <a:bodyPr/>
        <a:lstStyle/>
        <a:p>
          <a:endParaRPr lang="en-US"/>
        </a:p>
      </dgm:t>
    </dgm:pt>
    <dgm:pt modelId="{50BC379C-7AD6-452E-B5D7-AB781FF57EB7}" type="sibTrans" cxnId="{BC13D7C2-8EE1-41D6-BE11-F8C7C309F308}">
      <dgm:prSet/>
      <dgm:spPr/>
      <dgm:t>
        <a:bodyPr/>
        <a:lstStyle/>
        <a:p>
          <a:endParaRPr lang="en-US"/>
        </a:p>
      </dgm:t>
    </dgm:pt>
    <dgm:pt modelId="{E4ED2885-8731-40F4-B19F-F54523DB628E}">
      <dgm:prSet phldrT="[Text]"/>
      <dgm:spPr>
        <a:solidFill>
          <a:srgbClr val="EAEDED">
            <a:alpha val="90000"/>
          </a:srgbClr>
        </a:solidFill>
        <a:ln>
          <a:noFill/>
        </a:ln>
      </dgm:spPr>
      <dgm:t>
        <a:bodyPr/>
        <a:lstStyle/>
        <a:p>
          <a:r>
            <a:rPr lang="en-US" dirty="0"/>
            <a:t>Capability Statement Development</a:t>
          </a:r>
        </a:p>
      </dgm:t>
    </dgm:pt>
    <dgm:pt modelId="{13D87B34-E130-4AC5-9D84-B637554A90AC}" type="parTrans" cxnId="{602CFB5E-CB3E-4CEA-A0D4-A43DEC86F2CE}">
      <dgm:prSet/>
      <dgm:spPr/>
      <dgm:t>
        <a:bodyPr/>
        <a:lstStyle/>
        <a:p>
          <a:endParaRPr lang="en-US"/>
        </a:p>
      </dgm:t>
    </dgm:pt>
    <dgm:pt modelId="{B66DCF43-902A-49B5-B35C-60A6E6AA7D7C}" type="sibTrans" cxnId="{602CFB5E-CB3E-4CEA-A0D4-A43DEC86F2CE}">
      <dgm:prSet/>
      <dgm:spPr/>
      <dgm:t>
        <a:bodyPr/>
        <a:lstStyle/>
        <a:p>
          <a:endParaRPr lang="en-US"/>
        </a:p>
      </dgm:t>
    </dgm:pt>
    <dgm:pt modelId="{D59B71EF-83E7-4322-AE11-90BA1D75BA5C}">
      <dgm:prSet phldrT="[Text]"/>
      <dgm:spPr>
        <a:solidFill>
          <a:srgbClr val="EAEDED">
            <a:alpha val="90000"/>
          </a:srgbClr>
        </a:solidFill>
        <a:ln>
          <a:noFill/>
        </a:ln>
      </dgm:spPr>
      <dgm:t>
        <a:bodyPr/>
        <a:lstStyle/>
        <a:p>
          <a:r>
            <a:rPr lang="en-US" dirty="0"/>
            <a:t>Market Research/Bid Match</a:t>
          </a:r>
        </a:p>
      </dgm:t>
    </dgm:pt>
    <dgm:pt modelId="{50E09F54-8169-4356-A67D-4647721D48AF}" type="parTrans" cxnId="{9C5E5020-577D-472F-877B-06ED1CBA8F52}">
      <dgm:prSet/>
      <dgm:spPr/>
      <dgm:t>
        <a:bodyPr/>
        <a:lstStyle/>
        <a:p>
          <a:endParaRPr lang="en-US"/>
        </a:p>
      </dgm:t>
    </dgm:pt>
    <dgm:pt modelId="{12D0CC58-B644-4675-AB5F-1D8D30E30CDE}" type="sibTrans" cxnId="{9C5E5020-577D-472F-877B-06ED1CBA8F52}">
      <dgm:prSet/>
      <dgm:spPr/>
      <dgm:t>
        <a:bodyPr/>
        <a:lstStyle/>
        <a:p>
          <a:endParaRPr lang="en-US"/>
        </a:p>
      </dgm:t>
    </dgm:pt>
    <dgm:pt modelId="{53217689-9FEF-40D3-A90B-BF21B62D9E95}">
      <dgm:prSet phldrT="[Text]"/>
      <dgm:spPr>
        <a:solidFill>
          <a:srgbClr val="EAEDED">
            <a:alpha val="90000"/>
          </a:srgbClr>
        </a:solidFill>
        <a:ln>
          <a:noFill/>
        </a:ln>
      </dgm:spPr>
      <dgm:t>
        <a:bodyPr/>
        <a:lstStyle/>
        <a:p>
          <a:r>
            <a:rPr lang="en-US" dirty="0"/>
            <a:t>Teaming, Partnering, Subcontracting</a:t>
          </a:r>
        </a:p>
      </dgm:t>
    </dgm:pt>
    <dgm:pt modelId="{5F3BB154-DA83-44C0-A63C-2A9F77C50402}" type="parTrans" cxnId="{30840374-101D-41A6-AE8E-1AA174C9111B}">
      <dgm:prSet/>
      <dgm:spPr/>
      <dgm:t>
        <a:bodyPr/>
        <a:lstStyle/>
        <a:p>
          <a:endParaRPr lang="en-US"/>
        </a:p>
      </dgm:t>
    </dgm:pt>
    <dgm:pt modelId="{12E24E20-E677-4093-B348-B16D272A8416}" type="sibTrans" cxnId="{30840374-101D-41A6-AE8E-1AA174C9111B}">
      <dgm:prSet/>
      <dgm:spPr/>
      <dgm:t>
        <a:bodyPr/>
        <a:lstStyle/>
        <a:p>
          <a:endParaRPr lang="en-US"/>
        </a:p>
      </dgm:t>
    </dgm:pt>
    <dgm:pt modelId="{1CDA8172-9257-4455-A52B-B8A09EA5D341}">
      <dgm:prSet phldrT="[Text]"/>
      <dgm:spPr>
        <a:solidFill>
          <a:srgbClr val="EAEDED">
            <a:alpha val="90000"/>
          </a:srgbClr>
        </a:solidFill>
        <a:ln>
          <a:noFill/>
        </a:ln>
      </dgm:spPr>
      <dgm:t>
        <a:bodyPr/>
        <a:lstStyle/>
        <a:p>
          <a:r>
            <a:rPr lang="en-US" dirty="0"/>
            <a:t>Proposal Development and Review</a:t>
          </a:r>
        </a:p>
      </dgm:t>
    </dgm:pt>
    <dgm:pt modelId="{BDA1A5EE-9D4B-497F-A4A6-2A4FBADD21D3}" type="parTrans" cxnId="{4C2CED7B-77CF-4AEE-B12C-9E662FCE3D08}">
      <dgm:prSet/>
      <dgm:spPr/>
      <dgm:t>
        <a:bodyPr/>
        <a:lstStyle/>
        <a:p>
          <a:endParaRPr lang="en-US"/>
        </a:p>
      </dgm:t>
    </dgm:pt>
    <dgm:pt modelId="{2EF5F8A2-6A51-4CAB-BCE2-A351A5D7CE0D}" type="sibTrans" cxnId="{4C2CED7B-77CF-4AEE-B12C-9E662FCE3D08}">
      <dgm:prSet/>
      <dgm:spPr/>
      <dgm:t>
        <a:bodyPr/>
        <a:lstStyle/>
        <a:p>
          <a:endParaRPr lang="en-US"/>
        </a:p>
      </dgm:t>
    </dgm:pt>
    <dgm:pt modelId="{F2AE6866-D0AB-44B7-81C6-F6BBD0B4D654}">
      <dgm:prSet phldrT="[Text]"/>
      <dgm:spPr>
        <a:solidFill>
          <a:srgbClr val="EAEDED">
            <a:alpha val="90000"/>
          </a:srgbClr>
        </a:solidFill>
        <a:ln>
          <a:noFill/>
        </a:ln>
      </dgm:spPr>
      <dgm:t>
        <a:bodyPr/>
        <a:lstStyle/>
        <a:p>
          <a:r>
            <a:rPr lang="en-US" dirty="0"/>
            <a:t>Post Award Considerations</a:t>
          </a:r>
        </a:p>
      </dgm:t>
    </dgm:pt>
    <dgm:pt modelId="{60050E2A-10D9-4463-917E-D713E49893B8}" type="parTrans" cxnId="{F65CFC66-3B1D-475A-9BE9-4F965739B811}">
      <dgm:prSet/>
      <dgm:spPr/>
      <dgm:t>
        <a:bodyPr/>
        <a:lstStyle/>
        <a:p>
          <a:endParaRPr lang="en-US"/>
        </a:p>
      </dgm:t>
    </dgm:pt>
    <dgm:pt modelId="{343DC51A-0E42-43EC-8511-204F0AD4B30E}" type="sibTrans" cxnId="{F65CFC66-3B1D-475A-9BE9-4F965739B811}">
      <dgm:prSet/>
      <dgm:spPr/>
      <dgm:t>
        <a:bodyPr/>
        <a:lstStyle/>
        <a:p>
          <a:endParaRPr lang="en-US"/>
        </a:p>
      </dgm:t>
    </dgm:pt>
    <dgm:pt modelId="{8C15ED5F-2613-4005-91F1-AFC7E0FFEE6C}">
      <dgm:prSet phldrT="[Text]"/>
      <dgm:spPr>
        <a:solidFill>
          <a:srgbClr val="EAEDED">
            <a:alpha val="90000"/>
          </a:srgbClr>
        </a:solidFill>
        <a:ln>
          <a:noFill/>
        </a:ln>
      </dgm:spPr>
      <dgm:t>
        <a:bodyPr/>
        <a:lstStyle/>
        <a:p>
          <a:r>
            <a:rPr lang="en-US" dirty="0"/>
            <a:t>Standard, Certifications, s and Compliance</a:t>
          </a:r>
        </a:p>
      </dgm:t>
    </dgm:pt>
    <dgm:pt modelId="{B3FB4D60-2931-4DEA-A469-C401312F282B}" type="parTrans" cxnId="{E8797C1A-7AF6-49C6-8790-37FA4D3972FE}">
      <dgm:prSet/>
      <dgm:spPr/>
      <dgm:t>
        <a:bodyPr/>
        <a:lstStyle/>
        <a:p>
          <a:endParaRPr lang="en-US"/>
        </a:p>
      </dgm:t>
    </dgm:pt>
    <dgm:pt modelId="{1A99DE88-ACF2-424D-859B-E0B1296793CE}" type="sibTrans" cxnId="{E8797C1A-7AF6-49C6-8790-37FA4D3972FE}">
      <dgm:prSet/>
      <dgm:spPr/>
      <dgm:t>
        <a:bodyPr/>
        <a:lstStyle/>
        <a:p>
          <a:endParaRPr lang="en-US"/>
        </a:p>
      </dgm:t>
    </dgm:pt>
    <dgm:pt modelId="{B32DE83F-F748-4ADA-A3B2-49D853539CE7}" type="pres">
      <dgm:prSet presAssocID="{ABF44073-6948-4EA1-BDCE-6AC9B435DDC9}" presName="compositeShape" presStyleCnt="0">
        <dgm:presLayoutVars>
          <dgm:dir/>
          <dgm:resizeHandles/>
        </dgm:presLayoutVars>
      </dgm:prSet>
      <dgm:spPr/>
    </dgm:pt>
    <dgm:pt modelId="{8C849EEF-AA30-4774-A6D4-1DE49A7753F9}" type="pres">
      <dgm:prSet presAssocID="{ABF44073-6948-4EA1-BDCE-6AC9B435DDC9}" presName="pyramid" presStyleLbl="node1" presStyleIdx="0" presStyleCnt="1" custAng="10800000"/>
      <dgm:spPr>
        <a:solidFill>
          <a:srgbClr val="8F77B6"/>
        </a:solidFill>
        <a:ln>
          <a:noFill/>
        </a:ln>
      </dgm:spPr>
    </dgm:pt>
    <dgm:pt modelId="{2B06DF2A-5767-4C5C-842E-600B1ECBD6A3}" type="pres">
      <dgm:prSet presAssocID="{ABF44073-6948-4EA1-BDCE-6AC9B435DDC9}" presName="theList" presStyleCnt="0"/>
      <dgm:spPr/>
    </dgm:pt>
    <dgm:pt modelId="{D14F35C6-D8D4-44CE-BCCF-C27A9B517DAB}" type="pres">
      <dgm:prSet presAssocID="{6A8EACC5-4AD7-49F0-AE44-83190AA97AB9}" presName="aNode" presStyleLbl="fgAcc1" presStyleIdx="0" presStyleCnt="7" custScaleX="120284" custLinFactY="-42114" custLinFactNeighborX="-10644" custLinFactNeighborY="-100000">
        <dgm:presLayoutVars>
          <dgm:bulletEnabled val="1"/>
        </dgm:presLayoutVars>
      </dgm:prSet>
      <dgm:spPr/>
    </dgm:pt>
    <dgm:pt modelId="{8015C044-480C-42B3-92FF-97369E916327}" type="pres">
      <dgm:prSet presAssocID="{6A8EACC5-4AD7-49F0-AE44-83190AA97AB9}" presName="aSpace" presStyleCnt="0"/>
      <dgm:spPr/>
    </dgm:pt>
    <dgm:pt modelId="{D1B30901-24B5-4C83-8D61-0328F9B26434}" type="pres">
      <dgm:prSet presAssocID="{E4ED2885-8731-40F4-B19F-F54523DB628E}" presName="aNode" presStyleLbl="fgAcc1" presStyleIdx="1" presStyleCnt="7" custLinFactY="-24048" custLinFactNeighborX="-799" custLinFactNeighborY="-100000">
        <dgm:presLayoutVars>
          <dgm:bulletEnabled val="1"/>
        </dgm:presLayoutVars>
      </dgm:prSet>
      <dgm:spPr/>
    </dgm:pt>
    <dgm:pt modelId="{784A88F4-6E2E-4480-94DC-3D1347DC4E96}" type="pres">
      <dgm:prSet presAssocID="{E4ED2885-8731-40F4-B19F-F54523DB628E}" presName="aSpace" presStyleCnt="0"/>
      <dgm:spPr/>
    </dgm:pt>
    <dgm:pt modelId="{220881AF-B087-45EF-9381-66BD8FA9BB19}" type="pres">
      <dgm:prSet presAssocID="{D59B71EF-83E7-4322-AE11-90BA1D75BA5C}" presName="aNode" presStyleLbl="fgAcc1" presStyleIdx="2" presStyleCnt="7" custLinFactY="-4029" custLinFactNeighborX="-799" custLinFactNeighborY="-100000">
        <dgm:presLayoutVars>
          <dgm:bulletEnabled val="1"/>
        </dgm:presLayoutVars>
      </dgm:prSet>
      <dgm:spPr/>
    </dgm:pt>
    <dgm:pt modelId="{9BD07AE2-66E4-49CA-AFB7-51FB793F058C}" type="pres">
      <dgm:prSet presAssocID="{D59B71EF-83E7-4322-AE11-90BA1D75BA5C}" presName="aSpace" presStyleCnt="0"/>
      <dgm:spPr/>
    </dgm:pt>
    <dgm:pt modelId="{36446632-214A-413C-933C-9DE62E4575AF}" type="pres">
      <dgm:prSet presAssocID="{53217689-9FEF-40D3-A90B-BF21B62D9E95}" presName="aNode" presStyleLbl="fgAcc1" presStyleIdx="3" presStyleCnt="7" custLinFactNeighborX="-1065" custLinFactNeighborY="20047">
        <dgm:presLayoutVars>
          <dgm:bulletEnabled val="1"/>
        </dgm:presLayoutVars>
      </dgm:prSet>
      <dgm:spPr/>
    </dgm:pt>
    <dgm:pt modelId="{392E501C-B95C-4177-B435-E8B289A8B424}" type="pres">
      <dgm:prSet presAssocID="{53217689-9FEF-40D3-A90B-BF21B62D9E95}" presName="aSpace" presStyleCnt="0"/>
      <dgm:spPr/>
    </dgm:pt>
    <dgm:pt modelId="{3BF8445C-188C-48AF-81CD-CEDEFA224D2E}" type="pres">
      <dgm:prSet presAssocID="{1CDA8172-9257-4455-A52B-B8A09EA5D341}" presName="aNode" presStyleLbl="fgAcc1" presStyleIdx="4" presStyleCnt="7" custLinFactY="6810" custLinFactNeighborX="-532" custLinFactNeighborY="100000">
        <dgm:presLayoutVars>
          <dgm:bulletEnabled val="1"/>
        </dgm:presLayoutVars>
      </dgm:prSet>
      <dgm:spPr/>
    </dgm:pt>
    <dgm:pt modelId="{E6847289-2C64-471A-A0A2-66346F805EC0}" type="pres">
      <dgm:prSet presAssocID="{1CDA8172-9257-4455-A52B-B8A09EA5D341}" presName="aSpace" presStyleCnt="0"/>
      <dgm:spPr/>
    </dgm:pt>
    <dgm:pt modelId="{123A322C-F031-4547-B9D7-74CA33384316}" type="pres">
      <dgm:prSet presAssocID="{F2AE6866-D0AB-44B7-81C6-F6BBD0B4D654}" presName="aNode" presStyleLbl="fgAcc1" presStyleIdx="5" presStyleCnt="7" custLinFactY="25291" custLinFactNeighborX="-266" custLinFactNeighborY="100000">
        <dgm:presLayoutVars>
          <dgm:bulletEnabled val="1"/>
        </dgm:presLayoutVars>
      </dgm:prSet>
      <dgm:spPr/>
    </dgm:pt>
    <dgm:pt modelId="{0317FB87-E9DA-433C-A19A-1B06275A02FC}" type="pres">
      <dgm:prSet presAssocID="{F2AE6866-D0AB-44B7-81C6-F6BBD0B4D654}" presName="aSpace" presStyleCnt="0"/>
      <dgm:spPr/>
    </dgm:pt>
    <dgm:pt modelId="{57DB5BD9-6500-4807-B84B-A14C9BB05112}" type="pres">
      <dgm:prSet presAssocID="{8C15ED5F-2613-4005-91F1-AFC7E0FFEE6C}" presName="aNode" presStyleLbl="fgAcc1" presStyleIdx="6" presStyleCnt="7" custAng="5400000" custScaleX="105074" custLinFactY="-298334" custLinFactNeighborX="-62862" custLinFactNeighborY="-300000">
        <dgm:presLayoutVars>
          <dgm:bulletEnabled val="1"/>
        </dgm:presLayoutVars>
      </dgm:prSet>
      <dgm:spPr/>
    </dgm:pt>
    <dgm:pt modelId="{FE2A26F8-3E14-4443-935A-0AF4762A23E3}" type="pres">
      <dgm:prSet presAssocID="{8C15ED5F-2613-4005-91F1-AFC7E0FFEE6C}" presName="aSpace" presStyleCnt="0"/>
      <dgm:spPr/>
    </dgm:pt>
  </dgm:ptLst>
  <dgm:cxnLst>
    <dgm:cxn modelId="{CF06900A-05F7-43F5-88AC-27D16BD74513}" type="presOf" srcId="{F2AE6866-D0AB-44B7-81C6-F6BBD0B4D654}" destId="{123A322C-F031-4547-B9D7-74CA33384316}" srcOrd="0" destOrd="0" presId="urn:microsoft.com/office/officeart/2005/8/layout/pyramid2"/>
    <dgm:cxn modelId="{E8797C1A-7AF6-49C6-8790-37FA4D3972FE}" srcId="{ABF44073-6948-4EA1-BDCE-6AC9B435DDC9}" destId="{8C15ED5F-2613-4005-91F1-AFC7E0FFEE6C}" srcOrd="6" destOrd="0" parTransId="{B3FB4D60-2931-4DEA-A469-C401312F282B}" sibTransId="{1A99DE88-ACF2-424D-859B-E0B1296793CE}"/>
    <dgm:cxn modelId="{9C5E5020-577D-472F-877B-06ED1CBA8F52}" srcId="{ABF44073-6948-4EA1-BDCE-6AC9B435DDC9}" destId="{D59B71EF-83E7-4322-AE11-90BA1D75BA5C}" srcOrd="2" destOrd="0" parTransId="{50E09F54-8169-4356-A67D-4647721D48AF}" sibTransId="{12D0CC58-B644-4675-AB5F-1D8D30E30CDE}"/>
    <dgm:cxn modelId="{2D60BF2E-0EDE-478D-8DEE-7B01C68AE6A1}" type="presOf" srcId="{D59B71EF-83E7-4322-AE11-90BA1D75BA5C}" destId="{220881AF-B087-45EF-9381-66BD8FA9BB19}" srcOrd="0" destOrd="0" presId="urn:microsoft.com/office/officeart/2005/8/layout/pyramid2"/>
    <dgm:cxn modelId="{18F4A030-77A2-492D-9643-D2D15F42C580}" type="presOf" srcId="{1CDA8172-9257-4455-A52B-B8A09EA5D341}" destId="{3BF8445C-188C-48AF-81CD-CEDEFA224D2E}" srcOrd="0" destOrd="0" presId="urn:microsoft.com/office/officeart/2005/8/layout/pyramid2"/>
    <dgm:cxn modelId="{B95FAA37-237E-47DD-8355-DB07A6C4FAFB}" type="presOf" srcId="{E4ED2885-8731-40F4-B19F-F54523DB628E}" destId="{D1B30901-24B5-4C83-8D61-0328F9B26434}" srcOrd="0" destOrd="0" presId="urn:microsoft.com/office/officeart/2005/8/layout/pyramid2"/>
    <dgm:cxn modelId="{E9EA163B-1AE1-416F-A01E-25F1096FFDE9}" type="presOf" srcId="{53217689-9FEF-40D3-A90B-BF21B62D9E95}" destId="{36446632-214A-413C-933C-9DE62E4575AF}" srcOrd="0" destOrd="0" presId="urn:microsoft.com/office/officeart/2005/8/layout/pyramid2"/>
    <dgm:cxn modelId="{602CFB5E-CB3E-4CEA-A0D4-A43DEC86F2CE}" srcId="{ABF44073-6948-4EA1-BDCE-6AC9B435DDC9}" destId="{E4ED2885-8731-40F4-B19F-F54523DB628E}" srcOrd="1" destOrd="0" parTransId="{13D87B34-E130-4AC5-9D84-B637554A90AC}" sibTransId="{B66DCF43-902A-49B5-B35C-60A6E6AA7D7C}"/>
    <dgm:cxn modelId="{0778D341-767D-4D34-91D5-D31FC4BF941C}" type="presOf" srcId="{8C15ED5F-2613-4005-91F1-AFC7E0FFEE6C}" destId="{57DB5BD9-6500-4807-B84B-A14C9BB05112}" srcOrd="0" destOrd="0" presId="urn:microsoft.com/office/officeart/2005/8/layout/pyramid2"/>
    <dgm:cxn modelId="{AC316F65-9C6F-4F11-AED1-249C44B82573}" type="presOf" srcId="{6A8EACC5-4AD7-49F0-AE44-83190AA97AB9}" destId="{D14F35C6-D8D4-44CE-BCCF-C27A9B517DAB}" srcOrd="0" destOrd="0" presId="urn:microsoft.com/office/officeart/2005/8/layout/pyramid2"/>
    <dgm:cxn modelId="{F65CFC66-3B1D-475A-9BE9-4F965739B811}" srcId="{ABF44073-6948-4EA1-BDCE-6AC9B435DDC9}" destId="{F2AE6866-D0AB-44B7-81C6-F6BBD0B4D654}" srcOrd="5" destOrd="0" parTransId="{60050E2A-10D9-4463-917E-D713E49893B8}" sibTransId="{343DC51A-0E42-43EC-8511-204F0AD4B30E}"/>
    <dgm:cxn modelId="{30840374-101D-41A6-AE8E-1AA174C9111B}" srcId="{ABF44073-6948-4EA1-BDCE-6AC9B435DDC9}" destId="{53217689-9FEF-40D3-A90B-BF21B62D9E95}" srcOrd="3" destOrd="0" parTransId="{5F3BB154-DA83-44C0-A63C-2A9F77C50402}" sibTransId="{12E24E20-E677-4093-B348-B16D272A8416}"/>
    <dgm:cxn modelId="{4C2CED7B-77CF-4AEE-B12C-9E662FCE3D08}" srcId="{ABF44073-6948-4EA1-BDCE-6AC9B435DDC9}" destId="{1CDA8172-9257-4455-A52B-B8A09EA5D341}" srcOrd="4" destOrd="0" parTransId="{BDA1A5EE-9D4B-497F-A4A6-2A4FBADD21D3}" sibTransId="{2EF5F8A2-6A51-4CAB-BCE2-A351A5D7CE0D}"/>
    <dgm:cxn modelId="{BC13D7C2-8EE1-41D6-BE11-F8C7C309F308}" srcId="{ABF44073-6948-4EA1-BDCE-6AC9B435DDC9}" destId="{6A8EACC5-4AD7-49F0-AE44-83190AA97AB9}" srcOrd="0" destOrd="0" parTransId="{FFFF6DB4-CD10-4FC2-AA50-DD2E03372F4F}" sibTransId="{50BC379C-7AD6-452E-B5D7-AB781FF57EB7}"/>
    <dgm:cxn modelId="{5023FAD9-C969-4331-89A8-40056E9C66A8}" type="presOf" srcId="{ABF44073-6948-4EA1-BDCE-6AC9B435DDC9}" destId="{B32DE83F-F748-4ADA-A3B2-49D853539CE7}" srcOrd="0" destOrd="0" presId="urn:microsoft.com/office/officeart/2005/8/layout/pyramid2"/>
    <dgm:cxn modelId="{8EA54627-9E1A-46AA-8CBC-D70D0B657C21}" type="presParOf" srcId="{B32DE83F-F748-4ADA-A3B2-49D853539CE7}" destId="{8C849EEF-AA30-4774-A6D4-1DE49A7753F9}" srcOrd="0" destOrd="0" presId="urn:microsoft.com/office/officeart/2005/8/layout/pyramid2"/>
    <dgm:cxn modelId="{74F64E40-8A1E-4B49-9CF3-C3828A0AFD35}" type="presParOf" srcId="{B32DE83F-F748-4ADA-A3B2-49D853539CE7}" destId="{2B06DF2A-5767-4C5C-842E-600B1ECBD6A3}" srcOrd="1" destOrd="0" presId="urn:microsoft.com/office/officeart/2005/8/layout/pyramid2"/>
    <dgm:cxn modelId="{8D0AD48F-ACFE-48C9-B3F9-D904F9BDDDC5}" type="presParOf" srcId="{2B06DF2A-5767-4C5C-842E-600B1ECBD6A3}" destId="{D14F35C6-D8D4-44CE-BCCF-C27A9B517DAB}" srcOrd="0" destOrd="0" presId="urn:microsoft.com/office/officeart/2005/8/layout/pyramid2"/>
    <dgm:cxn modelId="{EBF86A11-448B-4FC8-BF2B-97E0780A15AC}" type="presParOf" srcId="{2B06DF2A-5767-4C5C-842E-600B1ECBD6A3}" destId="{8015C044-480C-42B3-92FF-97369E916327}" srcOrd="1" destOrd="0" presId="urn:microsoft.com/office/officeart/2005/8/layout/pyramid2"/>
    <dgm:cxn modelId="{C6E2390E-741C-4030-8833-69AE15CEBE6B}" type="presParOf" srcId="{2B06DF2A-5767-4C5C-842E-600B1ECBD6A3}" destId="{D1B30901-24B5-4C83-8D61-0328F9B26434}" srcOrd="2" destOrd="0" presId="urn:microsoft.com/office/officeart/2005/8/layout/pyramid2"/>
    <dgm:cxn modelId="{4CCB8F69-8327-45E4-BA5D-1B9695921694}" type="presParOf" srcId="{2B06DF2A-5767-4C5C-842E-600B1ECBD6A3}" destId="{784A88F4-6E2E-4480-94DC-3D1347DC4E96}" srcOrd="3" destOrd="0" presId="urn:microsoft.com/office/officeart/2005/8/layout/pyramid2"/>
    <dgm:cxn modelId="{213403F9-E1F0-47FD-AFA1-061BBE2F8261}" type="presParOf" srcId="{2B06DF2A-5767-4C5C-842E-600B1ECBD6A3}" destId="{220881AF-B087-45EF-9381-66BD8FA9BB19}" srcOrd="4" destOrd="0" presId="urn:microsoft.com/office/officeart/2005/8/layout/pyramid2"/>
    <dgm:cxn modelId="{17E0E696-DB42-44AF-B2FF-DF65678B4760}" type="presParOf" srcId="{2B06DF2A-5767-4C5C-842E-600B1ECBD6A3}" destId="{9BD07AE2-66E4-49CA-AFB7-51FB793F058C}" srcOrd="5" destOrd="0" presId="urn:microsoft.com/office/officeart/2005/8/layout/pyramid2"/>
    <dgm:cxn modelId="{D5128F73-0AA8-41C4-B544-0CD6B101E4E0}" type="presParOf" srcId="{2B06DF2A-5767-4C5C-842E-600B1ECBD6A3}" destId="{36446632-214A-413C-933C-9DE62E4575AF}" srcOrd="6" destOrd="0" presId="urn:microsoft.com/office/officeart/2005/8/layout/pyramid2"/>
    <dgm:cxn modelId="{CBDB557B-6077-40D6-A7BF-E0D32703935E}" type="presParOf" srcId="{2B06DF2A-5767-4C5C-842E-600B1ECBD6A3}" destId="{392E501C-B95C-4177-B435-E8B289A8B424}" srcOrd="7" destOrd="0" presId="urn:microsoft.com/office/officeart/2005/8/layout/pyramid2"/>
    <dgm:cxn modelId="{878F97BF-256D-4506-B7F7-2DE9E7ECBD22}" type="presParOf" srcId="{2B06DF2A-5767-4C5C-842E-600B1ECBD6A3}" destId="{3BF8445C-188C-48AF-81CD-CEDEFA224D2E}" srcOrd="8" destOrd="0" presId="urn:microsoft.com/office/officeart/2005/8/layout/pyramid2"/>
    <dgm:cxn modelId="{8CD1B49E-519D-4299-A347-0FE08AB8AB2E}" type="presParOf" srcId="{2B06DF2A-5767-4C5C-842E-600B1ECBD6A3}" destId="{E6847289-2C64-471A-A0A2-66346F805EC0}" srcOrd="9" destOrd="0" presId="urn:microsoft.com/office/officeart/2005/8/layout/pyramid2"/>
    <dgm:cxn modelId="{909D8561-6291-496D-90F2-89B90C69535C}" type="presParOf" srcId="{2B06DF2A-5767-4C5C-842E-600B1ECBD6A3}" destId="{123A322C-F031-4547-B9D7-74CA33384316}" srcOrd="10" destOrd="0" presId="urn:microsoft.com/office/officeart/2005/8/layout/pyramid2"/>
    <dgm:cxn modelId="{44894A65-C5D1-41F0-9143-552CD66666D2}" type="presParOf" srcId="{2B06DF2A-5767-4C5C-842E-600B1ECBD6A3}" destId="{0317FB87-E9DA-433C-A19A-1B06275A02FC}" srcOrd="11" destOrd="0" presId="urn:microsoft.com/office/officeart/2005/8/layout/pyramid2"/>
    <dgm:cxn modelId="{FE25DBC0-9876-4E9E-A9CD-60D6FAE265F1}" type="presParOf" srcId="{2B06DF2A-5767-4C5C-842E-600B1ECBD6A3}" destId="{57DB5BD9-6500-4807-B84B-A14C9BB05112}" srcOrd="12" destOrd="0" presId="urn:microsoft.com/office/officeart/2005/8/layout/pyramid2"/>
    <dgm:cxn modelId="{50346453-6C31-4701-8144-7F2D12953134}" type="presParOf" srcId="{2B06DF2A-5767-4C5C-842E-600B1ECBD6A3}" destId="{FE2A26F8-3E14-4443-935A-0AF4762A23E3}" srcOrd="1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84EC527-81F2-43A6-B5FB-1DD064D108DA}" type="doc">
      <dgm:prSet loTypeId="urn:microsoft.com/office/officeart/2005/8/layout/cycle2" loCatId="cycle" qsTypeId="urn:microsoft.com/office/officeart/2005/8/quickstyle/simple1" qsCatId="simple" csTypeId="urn:microsoft.com/office/officeart/2005/8/colors/colorful5" csCatId="colorful" phldr="1"/>
      <dgm:spPr/>
    </dgm:pt>
    <dgm:pt modelId="{D7639005-AF17-4348-AFF0-C61D79848B62}">
      <dgm:prSet custT="1"/>
      <dgm:spPr/>
      <dgm:t>
        <a:bodyPr/>
        <a:lstStyle/>
        <a:p>
          <a:r>
            <a:rPr lang="en-US" sz="1400" dirty="0"/>
            <a:t>Market Research</a:t>
          </a:r>
        </a:p>
      </dgm:t>
    </dgm:pt>
    <dgm:pt modelId="{4D2FCA4F-F6FB-4F22-8B14-60167B707E48}" type="parTrans" cxnId="{7D003C75-81B4-48D6-920D-21B2A9722095}">
      <dgm:prSet/>
      <dgm:spPr/>
      <dgm:t>
        <a:bodyPr/>
        <a:lstStyle/>
        <a:p>
          <a:endParaRPr lang="en-US" sz="1600"/>
        </a:p>
      </dgm:t>
    </dgm:pt>
    <dgm:pt modelId="{9ED88239-66D2-4796-A4A0-C24017BF56D0}" type="sibTrans" cxnId="{7D003C75-81B4-48D6-920D-21B2A9722095}">
      <dgm:prSet custT="1"/>
      <dgm:spPr/>
      <dgm:t>
        <a:bodyPr/>
        <a:lstStyle/>
        <a:p>
          <a:endParaRPr lang="en-US" sz="3200" dirty="0"/>
        </a:p>
      </dgm:t>
    </dgm:pt>
    <dgm:pt modelId="{5BA30B79-FAB8-46E0-B466-2C84FD1AA1F2}">
      <dgm:prSet custT="1"/>
      <dgm:spPr/>
      <dgm:t>
        <a:bodyPr/>
        <a:lstStyle/>
        <a:p>
          <a:r>
            <a:rPr lang="en-US" sz="1400" dirty="0"/>
            <a:t>Award</a:t>
          </a:r>
        </a:p>
      </dgm:t>
    </dgm:pt>
    <dgm:pt modelId="{7145C71F-0B67-416D-AB65-B0A2316DFDB4}" type="parTrans" cxnId="{C911E83A-1B01-4F0A-8B1A-8B207774AED9}">
      <dgm:prSet/>
      <dgm:spPr/>
      <dgm:t>
        <a:bodyPr/>
        <a:lstStyle/>
        <a:p>
          <a:endParaRPr lang="en-US" sz="1600"/>
        </a:p>
      </dgm:t>
    </dgm:pt>
    <dgm:pt modelId="{D86EFDA3-45E9-466C-803E-E385E8EE9F08}" type="sibTrans" cxnId="{C911E83A-1B01-4F0A-8B1A-8B207774AED9}">
      <dgm:prSet custT="1"/>
      <dgm:spPr/>
      <dgm:t>
        <a:bodyPr/>
        <a:lstStyle/>
        <a:p>
          <a:endParaRPr lang="en-US" sz="3200" dirty="0"/>
        </a:p>
      </dgm:t>
    </dgm:pt>
    <dgm:pt modelId="{59C526D7-E183-4D96-9735-730DA8026612}">
      <dgm:prSet custT="1"/>
      <dgm:spPr/>
      <dgm:t>
        <a:bodyPr/>
        <a:lstStyle/>
        <a:p>
          <a:r>
            <a:rPr lang="en-US" sz="1000" dirty="0"/>
            <a:t>Administration</a:t>
          </a:r>
        </a:p>
      </dgm:t>
    </dgm:pt>
    <dgm:pt modelId="{2956B85A-77F2-4E1D-93A2-BDCAA968FBEB}" type="parTrans" cxnId="{8807AC26-FC27-48EF-AFCA-E1C054688B2A}">
      <dgm:prSet/>
      <dgm:spPr/>
      <dgm:t>
        <a:bodyPr/>
        <a:lstStyle/>
        <a:p>
          <a:endParaRPr lang="en-US" sz="1600"/>
        </a:p>
      </dgm:t>
    </dgm:pt>
    <dgm:pt modelId="{FFE0EBF5-7485-429A-A152-7272F43D0E1E}" type="sibTrans" cxnId="{8807AC26-FC27-48EF-AFCA-E1C054688B2A}">
      <dgm:prSet custT="1"/>
      <dgm:spPr/>
      <dgm:t>
        <a:bodyPr/>
        <a:lstStyle/>
        <a:p>
          <a:endParaRPr lang="en-US" sz="3200" dirty="0"/>
        </a:p>
      </dgm:t>
    </dgm:pt>
    <dgm:pt modelId="{20E5633F-CB3B-48A5-9807-448699EE6961}">
      <dgm:prSet custT="1"/>
      <dgm:spPr/>
      <dgm:t>
        <a:bodyPr/>
        <a:lstStyle/>
        <a:p>
          <a:r>
            <a:rPr lang="en-US" sz="1400" b="1" dirty="0"/>
            <a:t>Closeout</a:t>
          </a:r>
        </a:p>
      </dgm:t>
    </dgm:pt>
    <dgm:pt modelId="{8E7DD60E-2E3B-4344-BE75-CDAB0856F89F}" type="parTrans" cxnId="{B00B5D07-CB6D-484C-8A67-B5E751830A27}">
      <dgm:prSet/>
      <dgm:spPr/>
      <dgm:t>
        <a:bodyPr/>
        <a:lstStyle/>
        <a:p>
          <a:endParaRPr lang="en-US" sz="1600"/>
        </a:p>
      </dgm:t>
    </dgm:pt>
    <dgm:pt modelId="{E36151DB-E117-4C41-8EA4-7C19B175FC1E}" type="sibTrans" cxnId="{B00B5D07-CB6D-484C-8A67-B5E751830A27}">
      <dgm:prSet custT="1"/>
      <dgm:spPr/>
      <dgm:t>
        <a:bodyPr/>
        <a:lstStyle/>
        <a:p>
          <a:endParaRPr lang="en-US" sz="3200" dirty="0"/>
        </a:p>
      </dgm:t>
    </dgm:pt>
    <dgm:pt modelId="{25BA5D2C-F24D-49F6-8AD3-1FB0D89D5477}">
      <dgm:prSet custT="1"/>
      <dgm:spPr/>
      <dgm:t>
        <a:bodyPr/>
        <a:lstStyle/>
        <a:p>
          <a:r>
            <a:rPr lang="en-US" sz="1400" dirty="0"/>
            <a:t>Proposal Evaluation</a:t>
          </a:r>
        </a:p>
      </dgm:t>
    </dgm:pt>
    <dgm:pt modelId="{F282C81E-B05E-400C-9665-4AC4E77F32E4}" type="parTrans" cxnId="{A508BB4F-BFA9-482C-B754-E3C8852629DA}">
      <dgm:prSet/>
      <dgm:spPr/>
      <dgm:t>
        <a:bodyPr/>
        <a:lstStyle/>
        <a:p>
          <a:endParaRPr lang="en-US" sz="1600"/>
        </a:p>
      </dgm:t>
    </dgm:pt>
    <dgm:pt modelId="{03E9F467-10AD-4E18-992D-2FECC446B22D}" type="sibTrans" cxnId="{A508BB4F-BFA9-482C-B754-E3C8852629DA}">
      <dgm:prSet custT="1"/>
      <dgm:spPr/>
      <dgm:t>
        <a:bodyPr/>
        <a:lstStyle/>
        <a:p>
          <a:endParaRPr lang="en-US" sz="3200" dirty="0"/>
        </a:p>
      </dgm:t>
    </dgm:pt>
    <dgm:pt modelId="{DC79B7A4-F587-4360-AE17-629D5FFE481C}">
      <dgm:prSet custT="1"/>
      <dgm:spPr/>
      <dgm:t>
        <a:bodyPr/>
        <a:lstStyle/>
        <a:p>
          <a:r>
            <a:rPr lang="en-US" sz="1200" dirty="0"/>
            <a:t>Solicitation Preparation</a:t>
          </a:r>
        </a:p>
      </dgm:t>
    </dgm:pt>
    <dgm:pt modelId="{D0D7D1D9-6DD9-4323-8029-02981A58B921}" type="parTrans" cxnId="{30CEE5FD-83AA-4ABC-BB95-BFD11D48A76B}">
      <dgm:prSet/>
      <dgm:spPr/>
      <dgm:t>
        <a:bodyPr/>
        <a:lstStyle/>
        <a:p>
          <a:endParaRPr lang="en-US" sz="1600"/>
        </a:p>
      </dgm:t>
    </dgm:pt>
    <dgm:pt modelId="{E13C82EE-C61C-4BF5-8719-0F09A5470A2F}" type="sibTrans" cxnId="{30CEE5FD-83AA-4ABC-BB95-BFD11D48A76B}">
      <dgm:prSet custT="1"/>
      <dgm:spPr/>
      <dgm:t>
        <a:bodyPr/>
        <a:lstStyle/>
        <a:p>
          <a:endParaRPr lang="en-US" sz="3200" dirty="0"/>
        </a:p>
      </dgm:t>
    </dgm:pt>
    <dgm:pt modelId="{E8B00F05-DCF6-4482-8530-C70AC909DB48}">
      <dgm:prSet phldrT="[Text]" custT="1"/>
      <dgm:spPr/>
      <dgm:t>
        <a:bodyPr/>
        <a:lstStyle/>
        <a:p>
          <a:r>
            <a:rPr lang="en-US" sz="1100" b="0" dirty="0"/>
            <a:t>Requirements</a:t>
          </a:r>
        </a:p>
      </dgm:t>
    </dgm:pt>
    <dgm:pt modelId="{770AB2A4-435E-4C84-8DF3-50D5D688914C}" type="sibTrans" cxnId="{0E31BB39-F21F-47A8-B629-D6DCDD76167D}">
      <dgm:prSet custT="1"/>
      <dgm:spPr/>
      <dgm:t>
        <a:bodyPr/>
        <a:lstStyle/>
        <a:p>
          <a:endParaRPr lang="en-US" sz="3200" dirty="0"/>
        </a:p>
      </dgm:t>
    </dgm:pt>
    <dgm:pt modelId="{8A205D48-AC2F-4BBE-AD77-CE3B81D75C43}" type="parTrans" cxnId="{0E31BB39-F21F-47A8-B629-D6DCDD76167D}">
      <dgm:prSet/>
      <dgm:spPr/>
      <dgm:t>
        <a:bodyPr/>
        <a:lstStyle/>
        <a:p>
          <a:endParaRPr lang="en-US" sz="1600"/>
        </a:p>
      </dgm:t>
    </dgm:pt>
    <dgm:pt modelId="{7B1C3974-A9C0-4B09-A82C-11AE31ACBDCB}" type="pres">
      <dgm:prSet presAssocID="{584EC527-81F2-43A6-B5FB-1DD064D108DA}" presName="cycle" presStyleCnt="0">
        <dgm:presLayoutVars>
          <dgm:dir/>
          <dgm:resizeHandles val="exact"/>
        </dgm:presLayoutVars>
      </dgm:prSet>
      <dgm:spPr/>
    </dgm:pt>
    <dgm:pt modelId="{4AB286F6-23BC-4F5A-B8FF-A85F60AFCEC5}" type="pres">
      <dgm:prSet presAssocID="{E8B00F05-DCF6-4482-8530-C70AC909DB48}" presName="node" presStyleLbl="node1" presStyleIdx="0" presStyleCnt="7" custRadScaleRad="100150" custRadScaleInc="-1815">
        <dgm:presLayoutVars>
          <dgm:bulletEnabled val="1"/>
        </dgm:presLayoutVars>
      </dgm:prSet>
      <dgm:spPr/>
    </dgm:pt>
    <dgm:pt modelId="{05DB2F64-9F74-47FD-9584-3E4DBA571DC7}" type="pres">
      <dgm:prSet presAssocID="{770AB2A4-435E-4C84-8DF3-50D5D688914C}" presName="sibTrans" presStyleLbl="sibTrans2D1" presStyleIdx="0" presStyleCnt="7"/>
      <dgm:spPr/>
    </dgm:pt>
    <dgm:pt modelId="{09565717-6665-4B2E-9C6F-7C88F0571724}" type="pres">
      <dgm:prSet presAssocID="{770AB2A4-435E-4C84-8DF3-50D5D688914C}" presName="connectorText" presStyleLbl="sibTrans2D1" presStyleIdx="0" presStyleCnt="7"/>
      <dgm:spPr/>
    </dgm:pt>
    <dgm:pt modelId="{2EA378BB-9FB0-40D5-B565-576AED6A10EF}" type="pres">
      <dgm:prSet presAssocID="{D7639005-AF17-4348-AFF0-C61D79848B62}" presName="node" presStyleLbl="node1" presStyleIdx="1" presStyleCnt="7" custRadScaleRad="101719" custRadScaleInc="-3439">
        <dgm:presLayoutVars>
          <dgm:bulletEnabled val="1"/>
        </dgm:presLayoutVars>
      </dgm:prSet>
      <dgm:spPr/>
    </dgm:pt>
    <dgm:pt modelId="{247E5E4B-A7C2-4005-987D-1290C2F04785}" type="pres">
      <dgm:prSet presAssocID="{9ED88239-66D2-4796-A4A0-C24017BF56D0}" presName="sibTrans" presStyleLbl="sibTrans2D1" presStyleIdx="1" presStyleCnt="7" custLinFactNeighborX="17967" custLinFactNeighborY="-2400"/>
      <dgm:spPr/>
    </dgm:pt>
    <dgm:pt modelId="{0314AF78-C0C7-401D-85AB-5EECB76373D4}" type="pres">
      <dgm:prSet presAssocID="{9ED88239-66D2-4796-A4A0-C24017BF56D0}" presName="connectorText" presStyleLbl="sibTrans2D1" presStyleIdx="1" presStyleCnt="7"/>
      <dgm:spPr/>
    </dgm:pt>
    <dgm:pt modelId="{F511FE06-9945-4AE7-86A4-A1CD74F5D4ED}" type="pres">
      <dgm:prSet presAssocID="{DC79B7A4-F587-4360-AE17-629D5FFE481C}" presName="node" presStyleLbl="node1" presStyleIdx="2" presStyleCnt="7">
        <dgm:presLayoutVars>
          <dgm:bulletEnabled val="1"/>
        </dgm:presLayoutVars>
      </dgm:prSet>
      <dgm:spPr/>
    </dgm:pt>
    <dgm:pt modelId="{C904AB62-9833-40D4-B4ED-045BE666AA00}" type="pres">
      <dgm:prSet presAssocID="{E13C82EE-C61C-4BF5-8719-0F09A5470A2F}" presName="sibTrans" presStyleLbl="sibTrans2D1" presStyleIdx="2" presStyleCnt="7"/>
      <dgm:spPr/>
    </dgm:pt>
    <dgm:pt modelId="{CB8AA2EB-0F8A-40D1-B478-8F450BEC79EF}" type="pres">
      <dgm:prSet presAssocID="{E13C82EE-C61C-4BF5-8719-0F09A5470A2F}" presName="connectorText" presStyleLbl="sibTrans2D1" presStyleIdx="2" presStyleCnt="7"/>
      <dgm:spPr/>
    </dgm:pt>
    <dgm:pt modelId="{E9294A05-53DA-4E42-9B1B-2A9574A41176}" type="pres">
      <dgm:prSet presAssocID="{25BA5D2C-F24D-49F6-8AD3-1FB0D89D5477}" presName="node" presStyleLbl="node1" presStyleIdx="3" presStyleCnt="7">
        <dgm:presLayoutVars>
          <dgm:bulletEnabled val="1"/>
        </dgm:presLayoutVars>
      </dgm:prSet>
      <dgm:spPr/>
    </dgm:pt>
    <dgm:pt modelId="{8018B626-FABD-44F9-AD35-C0A32C5B750A}" type="pres">
      <dgm:prSet presAssocID="{03E9F467-10AD-4E18-992D-2FECC446B22D}" presName="sibTrans" presStyleLbl="sibTrans2D1" presStyleIdx="3" presStyleCnt="7"/>
      <dgm:spPr/>
    </dgm:pt>
    <dgm:pt modelId="{717628B3-DC51-4A4C-AF87-B8289F1E1ADD}" type="pres">
      <dgm:prSet presAssocID="{03E9F467-10AD-4E18-992D-2FECC446B22D}" presName="connectorText" presStyleLbl="sibTrans2D1" presStyleIdx="3" presStyleCnt="7"/>
      <dgm:spPr/>
    </dgm:pt>
    <dgm:pt modelId="{B02B7238-EFAC-4FE2-B60D-43ACF774F571}" type="pres">
      <dgm:prSet presAssocID="{5BA30B79-FAB8-46E0-B466-2C84FD1AA1F2}" presName="node" presStyleLbl="node1" presStyleIdx="4" presStyleCnt="7">
        <dgm:presLayoutVars>
          <dgm:bulletEnabled val="1"/>
        </dgm:presLayoutVars>
      </dgm:prSet>
      <dgm:spPr/>
    </dgm:pt>
    <dgm:pt modelId="{EC99092A-5454-4C5F-ACBB-B4C4ED9111C0}" type="pres">
      <dgm:prSet presAssocID="{D86EFDA3-45E9-466C-803E-E385E8EE9F08}" presName="sibTrans" presStyleLbl="sibTrans2D1" presStyleIdx="4" presStyleCnt="7"/>
      <dgm:spPr/>
    </dgm:pt>
    <dgm:pt modelId="{FAD19C91-F619-4893-B6AD-CFAF7446D698}" type="pres">
      <dgm:prSet presAssocID="{D86EFDA3-45E9-466C-803E-E385E8EE9F08}" presName="connectorText" presStyleLbl="sibTrans2D1" presStyleIdx="4" presStyleCnt="7"/>
      <dgm:spPr/>
    </dgm:pt>
    <dgm:pt modelId="{70A5A3D9-6BBC-4A24-A4EC-7595E6592CF6}" type="pres">
      <dgm:prSet presAssocID="{59C526D7-E183-4D96-9735-730DA8026612}" presName="node" presStyleLbl="node1" presStyleIdx="5" presStyleCnt="7">
        <dgm:presLayoutVars>
          <dgm:bulletEnabled val="1"/>
        </dgm:presLayoutVars>
      </dgm:prSet>
      <dgm:spPr/>
    </dgm:pt>
    <dgm:pt modelId="{0B723D1C-7D83-432C-BC8F-B527BFD285A3}" type="pres">
      <dgm:prSet presAssocID="{FFE0EBF5-7485-429A-A152-7272F43D0E1E}" presName="sibTrans" presStyleLbl="sibTrans2D1" presStyleIdx="5" presStyleCnt="7"/>
      <dgm:spPr/>
    </dgm:pt>
    <dgm:pt modelId="{A9CB06AD-2703-432F-8DC1-5BC79E9B67AF}" type="pres">
      <dgm:prSet presAssocID="{FFE0EBF5-7485-429A-A152-7272F43D0E1E}" presName="connectorText" presStyleLbl="sibTrans2D1" presStyleIdx="5" presStyleCnt="7"/>
      <dgm:spPr/>
    </dgm:pt>
    <dgm:pt modelId="{F5D0BE75-C088-462A-ACEB-BA92E6735C4F}" type="pres">
      <dgm:prSet presAssocID="{20E5633F-CB3B-48A5-9807-448699EE6961}" presName="node" presStyleLbl="node1" presStyleIdx="6" presStyleCnt="7">
        <dgm:presLayoutVars>
          <dgm:bulletEnabled val="1"/>
        </dgm:presLayoutVars>
      </dgm:prSet>
      <dgm:spPr/>
    </dgm:pt>
    <dgm:pt modelId="{AB2BB5BC-3004-4A94-983C-1646D71A4242}" type="pres">
      <dgm:prSet presAssocID="{E36151DB-E117-4C41-8EA4-7C19B175FC1E}" presName="sibTrans" presStyleLbl="sibTrans2D1" presStyleIdx="6" presStyleCnt="7" custLinFactNeighborX="6563" custLinFactNeighborY="-20473"/>
      <dgm:spPr/>
    </dgm:pt>
    <dgm:pt modelId="{B7C23A76-6084-41C7-8202-C2F7717BE4F8}" type="pres">
      <dgm:prSet presAssocID="{E36151DB-E117-4C41-8EA4-7C19B175FC1E}" presName="connectorText" presStyleLbl="sibTrans2D1" presStyleIdx="6" presStyleCnt="7"/>
      <dgm:spPr/>
    </dgm:pt>
  </dgm:ptLst>
  <dgm:cxnLst>
    <dgm:cxn modelId="{B00B5D07-CB6D-484C-8A67-B5E751830A27}" srcId="{584EC527-81F2-43A6-B5FB-1DD064D108DA}" destId="{20E5633F-CB3B-48A5-9807-448699EE6961}" srcOrd="6" destOrd="0" parTransId="{8E7DD60E-2E3B-4344-BE75-CDAB0856F89F}" sibTransId="{E36151DB-E117-4C41-8EA4-7C19B175FC1E}"/>
    <dgm:cxn modelId="{5E77180B-60DA-445D-999A-EF418430EA63}" type="presOf" srcId="{5BA30B79-FAB8-46E0-B466-2C84FD1AA1F2}" destId="{B02B7238-EFAC-4FE2-B60D-43ACF774F571}" srcOrd="0" destOrd="0" presId="urn:microsoft.com/office/officeart/2005/8/layout/cycle2"/>
    <dgm:cxn modelId="{535F6217-32E6-40B8-9484-D215E904FF04}" type="presOf" srcId="{D7639005-AF17-4348-AFF0-C61D79848B62}" destId="{2EA378BB-9FB0-40D5-B565-576AED6A10EF}" srcOrd="0" destOrd="0" presId="urn:microsoft.com/office/officeart/2005/8/layout/cycle2"/>
    <dgm:cxn modelId="{8807AC26-FC27-48EF-AFCA-E1C054688B2A}" srcId="{584EC527-81F2-43A6-B5FB-1DD064D108DA}" destId="{59C526D7-E183-4D96-9735-730DA8026612}" srcOrd="5" destOrd="0" parTransId="{2956B85A-77F2-4E1D-93A2-BDCAA968FBEB}" sibTransId="{FFE0EBF5-7485-429A-A152-7272F43D0E1E}"/>
    <dgm:cxn modelId="{F01DFA26-7E32-41E9-B7B0-0081CD893B2E}" type="presOf" srcId="{770AB2A4-435E-4C84-8DF3-50D5D688914C}" destId="{09565717-6665-4B2E-9C6F-7C88F0571724}" srcOrd="1" destOrd="0" presId="urn:microsoft.com/office/officeart/2005/8/layout/cycle2"/>
    <dgm:cxn modelId="{7BB6242D-4E97-4529-B0C7-0DF36939ED34}" type="presOf" srcId="{FFE0EBF5-7485-429A-A152-7272F43D0E1E}" destId="{0B723D1C-7D83-432C-BC8F-B527BFD285A3}" srcOrd="0" destOrd="0" presId="urn:microsoft.com/office/officeart/2005/8/layout/cycle2"/>
    <dgm:cxn modelId="{0E31BB39-F21F-47A8-B629-D6DCDD76167D}" srcId="{584EC527-81F2-43A6-B5FB-1DD064D108DA}" destId="{E8B00F05-DCF6-4482-8530-C70AC909DB48}" srcOrd="0" destOrd="0" parTransId="{8A205D48-AC2F-4BBE-AD77-CE3B81D75C43}" sibTransId="{770AB2A4-435E-4C84-8DF3-50D5D688914C}"/>
    <dgm:cxn modelId="{C911E83A-1B01-4F0A-8B1A-8B207774AED9}" srcId="{584EC527-81F2-43A6-B5FB-1DD064D108DA}" destId="{5BA30B79-FAB8-46E0-B466-2C84FD1AA1F2}" srcOrd="4" destOrd="0" parTransId="{7145C71F-0B67-416D-AB65-B0A2316DFDB4}" sibTransId="{D86EFDA3-45E9-466C-803E-E385E8EE9F08}"/>
    <dgm:cxn modelId="{E273F760-0AC9-4E50-B8A4-E087A1C7F976}" type="presOf" srcId="{FFE0EBF5-7485-429A-A152-7272F43D0E1E}" destId="{A9CB06AD-2703-432F-8DC1-5BC79E9B67AF}" srcOrd="1" destOrd="0" presId="urn:microsoft.com/office/officeart/2005/8/layout/cycle2"/>
    <dgm:cxn modelId="{2FB2F042-87B0-4FBA-982C-1AA4A63505A1}" type="presOf" srcId="{E8B00F05-DCF6-4482-8530-C70AC909DB48}" destId="{4AB286F6-23BC-4F5A-B8FF-A85F60AFCEC5}" srcOrd="0" destOrd="0" presId="urn:microsoft.com/office/officeart/2005/8/layout/cycle2"/>
    <dgm:cxn modelId="{830D9147-7706-46BB-8AA4-64927F7EC71B}" type="presOf" srcId="{D86EFDA3-45E9-466C-803E-E385E8EE9F08}" destId="{EC99092A-5454-4C5F-ACBB-B4C4ED9111C0}" srcOrd="0" destOrd="0" presId="urn:microsoft.com/office/officeart/2005/8/layout/cycle2"/>
    <dgm:cxn modelId="{2006B867-C1E0-463A-8BDB-63EBF98ECC5A}" type="presOf" srcId="{20E5633F-CB3B-48A5-9807-448699EE6961}" destId="{F5D0BE75-C088-462A-ACEB-BA92E6735C4F}" srcOrd="0" destOrd="0" presId="urn:microsoft.com/office/officeart/2005/8/layout/cycle2"/>
    <dgm:cxn modelId="{A508BB4F-BFA9-482C-B754-E3C8852629DA}" srcId="{584EC527-81F2-43A6-B5FB-1DD064D108DA}" destId="{25BA5D2C-F24D-49F6-8AD3-1FB0D89D5477}" srcOrd="3" destOrd="0" parTransId="{F282C81E-B05E-400C-9665-4AC4E77F32E4}" sibTransId="{03E9F467-10AD-4E18-992D-2FECC446B22D}"/>
    <dgm:cxn modelId="{35791773-C3AE-4B0D-AC2D-F8EFBC3CB233}" type="presOf" srcId="{E13C82EE-C61C-4BF5-8719-0F09A5470A2F}" destId="{CB8AA2EB-0F8A-40D1-B478-8F450BEC79EF}" srcOrd="1" destOrd="0" presId="urn:microsoft.com/office/officeart/2005/8/layout/cycle2"/>
    <dgm:cxn modelId="{7D003C75-81B4-48D6-920D-21B2A9722095}" srcId="{584EC527-81F2-43A6-B5FB-1DD064D108DA}" destId="{D7639005-AF17-4348-AFF0-C61D79848B62}" srcOrd="1" destOrd="0" parTransId="{4D2FCA4F-F6FB-4F22-8B14-60167B707E48}" sibTransId="{9ED88239-66D2-4796-A4A0-C24017BF56D0}"/>
    <dgm:cxn modelId="{EEFE7E55-D687-423A-AD5B-A64CAEB8DD5D}" type="presOf" srcId="{03E9F467-10AD-4E18-992D-2FECC446B22D}" destId="{717628B3-DC51-4A4C-AF87-B8289F1E1ADD}" srcOrd="1" destOrd="0" presId="urn:microsoft.com/office/officeart/2005/8/layout/cycle2"/>
    <dgm:cxn modelId="{38C89776-6DDD-4820-8CD2-4C921446488D}" type="presOf" srcId="{D86EFDA3-45E9-466C-803E-E385E8EE9F08}" destId="{FAD19C91-F619-4893-B6AD-CFAF7446D698}" srcOrd="1" destOrd="0" presId="urn:microsoft.com/office/officeart/2005/8/layout/cycle2"/>
    <dgm:cxn modelId="{F907CE56-16F4-4F88-8AE5-554A9426BFCB}" type="presOf" srcId="{59C526D7-E183-4D96-9735-730DA8026612}" destId="{70A5A3D9-6BBC-4A24-A4EC-7595E6592CF6}" srcOrd="0" destOrd="0" presId="urn:microsoft.com/office/officeart/2005/8/layout/cycle2"/>
    <dgm:cxn modelId="{EF03D377-B422-4342-A1BD-A5B59BA8C157}" type="presOf" srcId="{E36151DB-E117-4C41-8EA4-7C19B175FC1E}" destId="{B7C23A76-6084-41C7-8202-C2F7717BE4F8}" srcOrd="1" destOrd="0" presId="urn:microsoft.com/office/officeart/2005/8/layout/cycle2"/>
    <dgm:cxn modelId="{D4D3CC58-A852-459B-B2D5-0979E4B55904}" type="presOf" srcId="{E13C82EE-C61C-4BF5-8719-0F09A5470A2F}" destId="{C904AB62-9833-40D4-B4ED-045BE666AA00}" srcOrd="0" destOrd="0" presId="urn:microsoft.com/office/officeart/2005/8/layout/cycle2"/>
    <dgm:cxn modelId="{6F1F6A5A-BE3D-4207-89BE-EB5E9BC5A00A}" type="presOf" srcId="{9ED88239-66D2-4796-A4A0-C24017BF56D0}" destId="{0314AF78-C0C7-401D-85AB-5EECB76373D4}" srcOrd="1" destOrd="0" presId="urn:microsoft.com/office/officeart/2005/8/layout/cycle2"/>
    <dgm:cxn modelId="{BCA75C80-4F5C-4CC6-B1E6-58A165C66309}" type="presOf" srcId="{03E9F467-10AD-4E18-992D-2FECC446B22D}" destId="{8018B626-FABD-44F9-AD35-C0A32C5B750A}" srcOrd="0" destOrd="0" presId="urn:microsoft.com/office/officeart/2005/8/layout/cycle2"/>
    <dgm:cxn modelId="{7573418D-2D58-4544-AD82-82CFD2A315A6}" type="presOf" srcId="{25BA5D2C-F24D-49F6-8AD3-1FB0D89D5477}" destId="{E9294A05-53DA-4E42-9B1B-2A9574A41176}" srcOrd="0" destOrd="0" presId="urn:microsoft.com/office/officeart/2005/8/layout/cycle2"/>
    <dgm:cxn modelId="{564BE98E-7EB0-453E-8C4F-18965BE0448D}" type="presOf" srcId="{9ED88239-66D2-4796-A4A0-C24017BF56D0}" destId="{247E5E4B-A7C2-4005-987D-1290C2F04785}" srcOrd="0" destOrd="0" presId="urn:microsoft.com/office/officeart/2005/8/layout/cycle2"/>
    <dgm:cxn modelId="{8563B5A9-B1F5-4093-8DFA-209E59A2A778}" type="presOf" srcId="{584EC527-81F2-43A6-B5FB-1DD064D108DA}" destId="{7B1C3974-A9C0-4B09-A82C-11AE31ACBDCB}" srcOrd="0" destOrd="0" presId="urn:microsoft.com/office/officeart/2005/8/layout/cycle2"/>
    <dgm:cxn modelId="{FEB71FCA-E26C-4E3F-B0BD-530FAFC1EB1B}" type="presOf" srcId="{E36151DB-E117-4C41-8EA4-7C19B175FC1E}" destId="{AB2BB5BC-3004-4A94-983C-1646D71A4242}" srcOrd="0" destOrd="0" presId="urn:microsoft.com/office/officeart/2005/8/layout/cycle2"/>
    <dgm:cxn modelId="{C7FCCCCA-0C0E-4B2A-803B-BC0D55694298}" type="presOf" srcId="{DC79B7A4-F587-4360-AE17-629D5FFE481C}" destId="{F511FE06-9945-4AE7-86A4-A1CD74F5D4ED}" srcOrd="0" destOrd="0" presId="urn:microsoft.com/office/officeart/2005/8/layout/cycle2"/>
    <dgm:cxn modelId="{326659F3-BD7C-4356-80B5-A3B9C49CDB96}" type="presOf" srcId="{770AB2A4-435E-4C84-8DF3-50D5D688914C}" destId="{05DB2F64-9F74-47FD-9584-3E4DBA571DC7}" srcOrd="0" destOrd="0" presId="urn:microsoft.com/office/officeart/2005/8/layout/cycle2"/>
    <dgm:cxn modelId="{30CEE5FD-83AA-4ABC-BB95-BFD11D48A76B}" srcId="{584EC527-81F2-43A6-B5FB-1DD064D108DA}" destId="{DC79B7A4-F587-4360-AE17-629D5FFE481C}" srcOrd="2" destOrd="0" parTransId="{D0D7D1D9-6DD9-4323-8029-02981A58B921}" sibTransId="{E13C82EE-C61C-4BF5-8719-0F09A5470A2F}"/>
    <dgm:cxn modelId="{D4BAE1BD-08AF-46FA-96CE-1624A2DFF6DE}" type="presParOf" srcId="{7B1C3974-A9C0-4B09-A82C-11AE31ACBDCB}" destId="{4AB286F6-23BC-4F5A-B8FF-A85F60AFCEC5}" srcOrd="0" destOrd="0" presId="urn:microsoft.com/office/officeart/2005/8/layout/cycle2"/>
    <dgm:cxn modelId="{FAEBB153-4D6A-4BFE-9289-F87C241CA699}" type="presParOf" srcId="{7B1C3974-A9C0-4B09-A82C-11AE31ACBDCB}" destId="{05DB2F64-9F74-47FD-9584-3E4DBA571DC7}" srcOrd="1" destOrd="0" presId="urn:microsoft.com/office/officeart/2005/8/layout/cycle2"/>
    <dgm:cxn modelId="{50523CE8-81F2-4F23-8A71-30231EB519C8}" type="presParOf" srcId="{05DB2F64-9F74-47FD-9584-3E4DBA571DC7}" destId="{09565717-6665-4B2E-9C6F-7C88F0571724}" srcOrd="0" destOrd="0" presId="urn:microsoft.com/office/officeart/2005/8/layout/cycle2"/>
    <dgm:cxn modelId="{4CCDD1DC-D44C-4E55-8466-B0FBE13B4151}" type="presParOf" srcId="{7B1C3974-A9C0-4B09-A82C-11AE31ACBDCB}" destId="{2EA378BB-9FB0-40D5-B565-576AED6A10EF}" srcOrd="2" destOrd="0" presId="urn:microsoft.com/office/officeart/2005/8/layout/cycle2"/>
    <dgm:cxn modelId="{451B3AF9-8B88-49E4-83E3-3F9A5FDBA1A3}" type="presParOf" srcId="{7B1C3974-A9C0-4B09-A82C-11AE31ACBDCB}" destId="{247E5E4B-A7C2-4005-987D-1290C2F04785}" srcOrd="3" destOrd="0" presId="urn:microsoft.com/office/officeart/2005/8/layout/cycle2"/>
    <dgm:cxn modelId="{B1A6D135-683A-40BA-B4F8-72B3F99063E5}" type="presParOf" srcId="{247E5E4B-A7C2-4005-987D-1290C2F04785}" destId="{0314AF78-C0C7-401D-85AB-5EECB76373D4}" srcOrd="0" destOrd="0" presId="urn:microsoft.com/office/officeart/2005/8/layout/cycle2"/>
    <dgm:cxn modelId="{BC2C970C-4622-4018-A485-4B912B990B9E}" type="presParOf" srcId="{7B1C3974-A9C0-4B09-A82C-11AE31ACBDCB}" destId="{F511FE06-9945-4AE7-86A4-A1CD74F5D4ED}" srcOrd="4" destOrd="0" presId="urn:microsoft.com/office/officeart/2005/8/layout/cycle2"/>
    <dgm:cxn modelId="{9B0DF58F-2ACE-4744-8688-29489CCE9EB0}" type="presParOf" srcId="{7B1C3974-A9C0-4B09-A82C-11AE31ACBDCB}" destId="{C904AB62-9833-40D4-B4ED-045BE666AA00}" srcOrd="5" destOrd="0" presId="urn:microsoft.com/office/officeart/2005/8/layout/cycle2"/>
    <dgm:cxn modelId="{03ABBFBF-EFB1-49A6-AD7F-5D5B73563B11}" type="presParOf" srcId="{C904AB62-9833-40D4-B4ED-045BE666AA00}" destId="{CB8AA2EB-0F8A-40D1-B478-8F450BEC79EF}" srcOrd="0" destOrd="0" presId="urn:microsoft.com/office/officeart/2005/8/layout/cycle2"/>
    <dgm:cxn modelId="{E77EFEFE-8405-4BFA-8B5A-D461DFB662BB}" type="presParOf" srcId="{7B1C3974-A9C0-4B09-A82C-11AE31ACBDCB}" destId="{E9294A05-53DA-4E42-9B1B-2A9574A41176}" srcOrd="6" destOrd="0" presId="urn:microsoft.com/office/officeart/2005/8/layout/cycle2"/>
    <dgm:cxn modelId="{8EB3433B-2E82-46E7-9642-571873CF77B7}" type="presParOf" srcId="{7B1C3974-A9C0-4B09-A82C-11AE31ACBDCB}" destId="{8018B626-FABD-44F9-AD35-C0A32C5B750A}" srcOrd="7" destOrd="0" presId="urn:microsoft.com/office/officeart/2005/8/layout/cycle2"/>
    <dgm:cxn modelId="{D31EAC04-D966-4ABE-92EF-6B4274DF9BFD}" type="presParOf" srcId="{8018B626-FABD-44F9-AD35-C0A32C5B750A}" destId="{717628B3-DC51-4A4C-AF87-B8289F1E1ADD}" srcOrd="0" destOrd="0" presId="urn:microsoft.com/office/officeart/2005/8/layout/cycle2"/>
    <dgm:cxn modelId="{FC790FF5-62F7-4C1F-A6F3-23C1D7578C41}" type="presParOf" srcId="{7B1C3974-A9C0-4B09-A82C-11AE31ACBDCB}" destId="{B02B7238-EFAC-4FE2-B60D-43ACF774F571}" srcOrd="8" destOrd="0" presId="urn:microsoft.com/office/officeart/2005/8/layout/cycle2"/>
    <dgm:cxn modelId="{6BC53D2A-56D9-40AC-9152-C78357F76032}" type="presParOf" srcId="{7B1C3974-A9C0-4B09-A82C-11AE31ACBDCB}" destId="{EC99092A-5454-4C5F-ACBB-B4C4ED9111C0}" srcOrd="9" destOrd="0" presId="urn:microsoft.com/office/officeart/2005/8/layout/cycle2"/>
    <dgm:cxn modelId="{DA1389BF-7F3E-42D8-8674-033F279DA1C5}" type="presParOf" srcId="{EC99092A-5454-4C5F-ACBB-B4C4ED9111C0}" destId="{FAD19C91-F619-4893-B6AD-CFAF7446D698}" srcOrd="0" destOrd="0" presId="urn:microsoft.com/office/officeart/2005/8/layout/cycle2"/>
    <dgm:cxn modelId="{71D8096E-AD42-4C2A-84D6-66AC7E11CB0F}" type="presParOf" srcId="{7B1C3974-A9C0-4B09-A82C-11AE31ACBDCB}" destId="{70A5A3D9-6BBC-4A24-A4EC-7595E6592CF6}" srcOrd="10" destOrd="0" presId="urn:microsoft.com/office/officeart/2005/8/layout/cycle2"/>
    <dgm:cxn modelId="{BF67DD40-7C38-4212-8EC6-E508A23CC35A}" type="presParOf" srcId="{7B1C3974-A9C0-4B09-A82C-11AE31ACBDCB}" destId="{0B723D1C-7D83-432C-BC8F-B527BFD285A3}" srcOrd="11" destOrd="0" presId="urn:microsoft.com/office/officeart/2005/8/layout/cycle2"/>
    <dgm:cxn modelId="{14DA0359-F5BD-4C57-90C7-3C3B97412329}" type="presParOf" srcId="{0B723D1C-7D83-432C-BC8F-B527BFD285A3}" destId="{A9CB06AD-2703-432F-8DC1-5BC79E9B67AF}" srcOrd="0" destOrd="0" presId="urn:microsoft.com/office/officeart/2005/8/layout/cycle2"/>
    <dgm:cxn modelId="{BC410FE4-EB00-4BA6-B9D9-14F3E14CA50E}" type="presParOf" srcId="{7B1C3974-A9C0-4B09-A82C-11AE31ACBDCB}" destId="{F5D0BE75-C088-462A-ACEB-BA92E6735C4F}" srcOrd="12" destOrd="0" presId="urn:microsoft.com/office/officeart/2005/8/layout/cycle2"/>
    <dgm:cxn modelId="{FE3A9A96-5C00-47A8-A0F6-82E1BB9D1F75}" type="presParOf" srcId="{7B1C3974-A9C0-4B09-A82C-11AE31ACBDCB}" destId="{AB2BB5BC-3004-4A94-983C-1646D71A4242}" srcOrd="13" destOrd="0" presId="urn:microsoft.com/office/officeart/2005/8/layout/cycle2"/>
    <dgm:cxn modelId="{2EDA67A6-E04F-4CA2-B357-ED7FBD23465B}" type="presParOf" srcId="{AB2BB5BC-3004-4A94-983C-1646D71A4242}" destId="{B7C23A76-6084-41C7-8202-C2F7717BE4F8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849EEF-AA30-4774-A6D4-1DE49A7753F9}">
      <dsp:nvSpPr>
        <dsp:cNvPr id="0" name=""/>
        <dsp:cNvSpPr/>
      </dsp:nvSpPr>
      <dsp:spPr>
        <a:xfrm rot="10800000">
          <a:off x="527803" y="0"/>
          <a:ext cx="3736795" cy="3736795"/>
        </a:xfrm>
        <a:prstGeom prst="triangle">
          <a:avLst/>
        </a:prstGeom>
        <a:solidFill>
          <a:srgbClr val="8F77B6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4F35C6-D8D4-44CE-BCCF-C27A9B517DAB}">
      <dsp:nvSpPr>
        <dsp:cNvPr id="0" name=""/>
        <dsp:cNvSpPr/>
      </dsp:nvSpPr>
      <dsp:spPr>
        <a:xfrm>
          <a:off x="1891326" y="166774"/>
          <a:ext cx="2921598" cy="379518"/>
        </a:xfrm>
        <a:prstGeom prst="roundRect">
          <a:avLst/>
        </a:prstGeom>
        <a:solidFill>
          <a:srgbClr val="EAEDED">
            <a:alpha val="90000"/>
          </a:srgb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Registrations/Certifications</a:t>
          </a:r>
        </a:p>
      </dsp:txBody>
      <dsp:txXfrm>
        <a:off x="1909853" y="185301"/>
        <a:ext cx="2884544" cy="342464"/>
      </dsp:txXfrm>
    </dsp:sp>
    <dsp:sp modelId="{D1B30901-24B5-4C83-8D61-0328F9B26434}">
      <dsp:nvSpPr>
        <dsp:cNvPr id="0" name=""/>
        <dsp:cNvSpPr/>
      </dsp:nvSpPr>
      <dsp:spPr>
        <a:xfrm>
          <a:off x="2376793" y="662296"/>
          <a:ext cx="2428916" cy="379518"/>
        </a:xfrm>
        <a:prstGeom prst="roundRect">
          <a:avLst/>
        </a:prstGeom>
        <a:solidFill>
          <a:srgbClr val="EAEDED">
            <a:alpha val="90000"/>
          </a:srgb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Capability Statement Development</a:t>
          </a:r>
        </a:p>
      </dsp:txBody>
      <dsp:txXfrm>
        <a:off x="2395320" y="680823"/>
        <a:ext cx="2391862" cy="342464"/>
      </dsp:txXfrm>
    </dsp:sp>
    <dsp:sp modelId="{220881AF-B087-45EF-9381-66BD8FA9BB19}">
      <dsp:nvSpPr>
        <dsp:cNvPr id="0" name=""/>
        <dsp:cNvSpPr/>
      </dsp:nvSpPr>
      <dsp:spPr>
        <a:xfrm>
          <a:off x="2376793" y="1165229"/>
          <a:ext cx="2428916" cy="379518"/>
        </a:xfrm>
        <a:prstGeom prst="roundRect">
          <a:avLst/>
        </a:prstGeom>
        <a:solidFill>
          <a:srgbClr val="EAEDED">
            <a:alpha val="90000"/>
          </a:srgb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Market Research/Bid Match</a:t>
          </a:r>
        </a:p>
      </dsp:txBody>
      <dsp:txXfrm>
        <a:off x="2395320" y="1183756"/>
        <a:ext cx="2391862" cy="342464"/>
      </dsp:txXfrm>
    </dsp:sp>
    <dsp:sp modelId="{36446632-214A-413C-933C-9DE62E4575AF}">
      <dsp:nvSpPr>
        <dsp:cNvPr id="0" name=""/>
        <dsp:cNvSpPr/>
      </dsp:nvSpPr>
      <dsp:spPr>
        <a:xfrm>
          <a:off x="2370333" y="1664428"/>
          <a:ext cx="2428916" cy="379518"/>
        </a:xfrm>
        <a:prstGeom prst="roundRect">
          <a:avLst/>
        </a:prstGeom>
        <a:solidFill>
          <a:srgbClr val="EAEDED">
            <a:alpha val="90000"/>
          </a:srgb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Teaming, Partnering, Subcontracting</a:t>
          </a:r>
        </a:p>
      </dsp:txBody>
      <dsp:txXfrm>
        <a:off x="2388860" y="1682955"/>
        <a:ext cx="2391862" cy="342464"/>
      </dsp:txXfrm>
    </dsp:sp>
    <dsp:sp modelId="{3BF8445C-188C-48AF-81CD-CEDEFA224D2E}">
      <dsp:nvSpPr>
        <dsp:cNvPr id="0" name=""/>
        <dsp:cNvSpPr/>
      </dsp:nvSpPr>
      <dsp:spPr>
        <a:xfrm>
          <a:off x="2383279" y="2155161"/>
          <a:ext cx="2428916" cy="379518"/>
        </a:xfrm>
        <a:prstGeom prst="roundRect">
          <a:avLst/>
        </a:prstGeom>
        <a:solidFill>
          <a:srgbClr val="EAEDED">
            <a:alpha val="90000"/>
          </a:srgb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Proposal Development and Review</a:t>
          </a:r>
        </a:p>
      </dsp:txBody>
      <dsp:txXfrm>
        <a:off x="2401806" y="2173688"/>
        <a:ext cx="2391862" cy="342464"/>
      </dsp:txXfrm>
    </dsp:sp>
    <dsp:sp modelId="{123A322C-F031-4547-B9D7-74CA33384316}">
      <dsp:nvSpPr>
        <dsp:cNvPr id="0" name=""/>
        <dsp:cNvSpPr/>
      </dsp:nvSpPr>
      <dsp:spPr>
        <a:xfrm>
          <a:off x="2389740" y="2652258"/>
          <a:ext cx="2428916" cy="379518"/>
        </a:xfrm>
        <a:prstGeom prst="roundRect">
          <a:avLst/>
        </a:prstGeom>
        <a:solidFill>
          <a:srgbClr val="EAEDED">
            <a:alpha val="90000"/>
          </a:srgb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Post Award Considerations</a:t>
          </a:r>
        </a:p>
      </dsp:txBody>
      <dsp:txXfrm>
        <a:off x="2408267" y="2670785"/>
        <a:ext cx="2391862" cy="342464"/>
      </dsp:txXfrm>
    </dsp:sp>
    <dsp:sp modelId="{57DB5BD9-6500-4807-B84B-A14C9BB05112}">
      <dsp:nvSpPr>
        <dsp:cNvPr id="0" name=""/>
        <dsp:cNvSpPr/>
      </dsp:nvSpPr>
      <dsp:spPr>
        <a:xfrm rot="5400000">
          <a:off x="807713" y="1661241"/>
          <a:ext cx="2552159" cy="379518"/>
        </a:xfrm>
        <a:prstGeom prst="roundRect">
          <a:avLst/>
        </a:prstGeom>
        <a:solidFill>
          <a:srgbClr val="EAEDED">
            <a:alpha val="90000"/>
          </a:srgb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Standard, Certifications, s and Compliance</a:t>
          </a:r>
        </a:p>
      </dsp:txBody>
      <dsp:txXfrm>
        <a:off x="826240" y="1679768"/>
        <a:ext cx="2515105" cy="34246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B286F6-23BC-4F5A-B8FF-A85F60AFCEC5}">
      <dsp:nvSpPr>
        <dsp:cNvPr id="0" name=""/>
        <dsp:cNvSpPr/>
      </dsp:nvSpPr>
      <dsp:spPr>
        <a:xfrm>
          <a:off x="5008901" y="0"/>
          <a:ext cx="1225227" cy="1225227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kern="1200" dirty="0"/>
            <a:t>Requirements</a:t>
          </a:r>
        </a:p>
      </dsp:txBody>
      <dsp:txXfrm>
        <a:off x="5188331" y="179430"/>
        <a:ext cx="866367" cy="866367"/>
      </dsp:txXfrm>
    </dsp:sp>
    <dsp:sp modelId="{05DB2F64-9F74-47FD-9584-3E4DBA571DC7}">
      <dsp:nvSpPr>
        <dsp:cNvPr id="0" name=""/>
        <dsp:cNvSpPr/>
      </dsp:nvSpPr>
      <dsp:spPr>
        <a:xfrm rot="1445186">
          <a:off x="6290378" y="777892"/>
          <a:ext cx="326723" cy="4135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200" kern="1200" dirty="0"/>
        </a:p>
      </dsp:txBody>
      <dsp:txXfrm>
        <a:off x="6294645" y="840594"/>
        <a:ext cx="228706" cy="248108"/>
      </dsp:txXfrm>
    </dsp:sp>
    <dsp:sp modelId="{2EA378BB-9FB0-40D5-B565-576AED6A10EF}">
      <dsp:nvSpPr>
        <dsp:cNvPr id="0" name=""/>
        <dsp:cNvSpPr/>
      </dsp:nvSpPr>
      <dsp:spPr>
        <a:xfrm>
          <a:off x="6690235" y="751619"/>
          <a:ext cx="1225227" cy="1225227"/>
        </a:xfrm>
        <a:prstGeom prst="ellipse">
          <a:avLst/>
        </a:prstGeom>
        <a:solidFill>
          <a:schemeClr val="accent5">
            <a:hueOff val="-1655646"/>
            <a:satOff val="6635"/>
            <a:lumOff val="143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Market Research</a:t>
          </a:r>
        </a:p>
      </dsp:txBody>
      <dsp:txXfrm>
        <a:off x="6869665" y="931049"/>
        <a:ext cx="866367" cy="866367"/>
      </dsp:txXfrm>
    </dsp:sp>
    <dsp:sp modelId="{247E5E4B-A7C2-4005-987D-1290C2F04785}">
      <dsp:nvSpPr>
        <dsp:cNvPr id="0" name=""/>
        <dsp:cNvSpPr/>
      </dsp:nvSpPr>
      <dsp:spPr>
        <a:xfrm rot="4661687">
          <a:off x="7389635" y="2058415"/>
          <a:ext cx="349328" cy="4135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1655646"/>
            <a:satOff val="6635"/>
            <a:lumOff val="143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200" kern="1200" dirty="0"/>
        </a:p>
      </dsp:txBody>
      <dsp:txXfrm>
        <a:off x="7430867" y="2089923"/>
        <a:ext cx="244530" cy="248108"/>
      </dsp:txXfrm>
    </dsp:sp>
    <dsp:sp modelId="{F511FE06-9945-4AE7-86A4-A1CD74F5D4ED}">
      <dsp:nvSpPr>
        <dsp:cNvPr id="0" name=""/>
        <dsp:cNvSpPr/>
      </dsp:nvSpPr>
      <dsp:spPr>
        <a:xfrm>
          <a:off x="7091823" y="2592666"/>
          <a:ext cx="1225227" cy="1225227"/>
        </a:xfrm>
        <a:prstGeom prst="ellipse">
          <a:avLst/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Solicitation Preparation</a:t>
          </a:r>
        </a:p>
      </dsp:txBody>
      <dsp:txXfrm>
        <a:off x="7271253" y="2772096"/>
        <a:ext cx="866367" cy="866367"/>
      </dsp:txXfrm>
    </dsp:sp>
    <dsp:sp modelId="{C904AB62-9833-40D4-B4ED-045BE666AA00}">
      <dsp:nvSpPr>
        <dsp:cNvPr id="0" name=""/>
        <dsp:cNvSpPr/>
      </dsp:nvSpPr>
      <dsp:spPr>
        <a:xfrm rot="7714286">
          <a:off x="6974461" y="3710063"/>
          <a:ext cx="325082" cy="4135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200" kern="1200" dirty="0"/>
        </a:p>
      </dsp:txBody>
      <dsp:txXfrm rot="10800000">
        <a:off x="7053626" y="3754642"/>
        <a:ext cx="227557" cy="248108"/>
      </dsp:txXfrm>
    </dsp:sp>
    <dsp:sp modelId="{E9294A05-53DA-4E42-9B1B-2A9574A41176}">
      <dsp:nvSpPr>
        <dsp:cNvPr id="0" name=""/>
        <dsp:cNvSpPr/>
      </dsp:nvSpPr>
      <dsp:spPr>
        <a:xfrm>
          <a:off x="5945481" y="4030133"/>
          <a:ext cx="1225227" cy="1225227"/>
        </a:xfrm>
        <a:prstGeom prst="ellipse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Proposal Evaluation</a:t>
          </a:r>
        </a:p>
      </dsp:txBody>
      <dsp:txXfrm>
        <a:off x="6124911" y="4209563"/>
        <a:ext cx="866367" cy="866367"/>
      </dsp:txXfrm>
    </dsp:sp>
    <dsp:sp modelId="{8018B626-FABD-44F9-AD35-C0A32C5B750A}">
      <dsp:nvSpPr>
        <dsp:cNvPr id="0" name=""/>
        <dsp:cNvSpPr/>
      </dsp:nvSpPr>
      <dsp:spPr>
        <a:xfrm rot="10800000">
          <a:off x="5485459" y="4435990"/>
          <a:ext cx="325082" cy="4135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200" kern="1200" dirty="0"/>
        </a:p>
      </dsp:txBody>
      <dsp:txXfrm rot="10800000">
        <a:off x="5582984" y="4518693"/>
        <a:ext cx="227557" cy="248108"/>
      </dsp:txXfrm>
    </dsp:sp>
    <dsp:sp modelId="{B02B7238-EFAC-4FE2-B60D-43ACF774F571}">
      <dsp:nvSpPr>
        <dsp:cNvPr id="0" name=""/>
        <dsp:cNvSpPr/>
      </dsp:nvSpPr>
      <dsp:spPr>
        <a:xfrm>
          <a:off x="4106891" y="4030133"/>
          <a:ext cx="1225227" cy="1225227"/>
        </a:xfrm>
        <a:prstGeom prst="ellipse">
          <a:avLst/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Award</a:t>
          </a:r>
        </a:p>
      </dsp:txBody>
      <dsp:txXfrm>
        <a:off x="4286321" y="4209563"/>
        <a:ext cx="866367" cy="866367"/>
      </dsp:txXfrm>
    </dsp:sp>
    <dsp:sp modelId="{EC99092A-5454-4C5F-ACBB-B4C4ED9111C0}">
      <dsp:nvSpPr>
        <dsp:cNvPr id="0" name=""/>
        <dsp:cNvSpPr/>
      </dsp:nvSpPr>
      <dsp:spPr>
        <a:xfrm rot="13885714">
          <a:off x="3989528" y="3724449"/>
          <a:ext cx="325082" cy="4135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200" kern="1200" dirty="0"/>
        </a:p>
      </dsp:txBody>
      <dsp:txXfrm rot="10800000">
        <a:off x="4068693" y="3845276"/>
        <a:ext cx="227557" cy="248108"/>
      </dsp:txXfrm>
    </dsp:sp>
    <dsp:sp modelId="{70A5A3D9-6BBC-4A24-A4EC-7595E6592CF6}">
      <dsp:nvSpPr>
        <dsp:cNvPr id="0" name=""/>
        <dsp:cNvSpPr/>
      </dsp:nvSpPr>
      <dsp:spPr>
        <a:xfrm>
          <a:off x="2960548" y="2592666"/>
          <a:ext cx="1225227" cy="1225227"/>
        </a:xfrm>
        <a:prstGeom prst="ellipse">
          <a:avLst/>
        </a:prstGeom>
        <a:solidFill>
          <a:schemeClr val="accent5">
            <a:hueOff val="-8278230"/>
            <a:satOff val="33176"/>
            <a:lumOff val="719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Administration</a:t>
          </a:r>
        </a:p>
      </dsp:txBody>
      <dsp:txXfrm>
        <a:off x="3139978" y="2772096"/>
        <a:ext cx="866367" cy="866367"/>
      </dsp:txXfrm>
    </dsp:sp>
    <dsp:sp modelId="{0B723D1C-7D83-432C-BC8F-B527BFD285A3}">
      <dsp:nvSpPr>
        <dsp:cNvPr id="0" name=""/>
        <dsp:cNvSpPr/>
      </dsp:nvSpPr>
      <dsp:spPr>
        <a:xfrm rot="16971429">
          <a:off x="3613136" y="2111245"/>
          <a:ext cx="325082" cy="4135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8278230"/>
            <a:satOff val="33176"/>
            <a:lumOff val="719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200" kern="1200" dirty="0"/>
        </a:p>
      </dsp:txBody>
      <dsp:txXfrm>
        <a:off x="3651048" y="2241488"/>
        <a:ext cx="227557" cy="248108"/>
      </dsp:txXfrm>
    </dsp:sp>
    <dsp:sp modelId="{F5D0BE75-C088-462A-ACEB-BA92E6735C4F}">
      <dsp:nvSpPr>
        <dsp:cNvPr id="0" name=""/>
        <dsp:cNvSpPr/>
      </dsp:nvSpPr>
      <dsp:spPr>
        <a:xfrm>
          <a:off x="3369673" y="800172"/>
          <a:ext cx="1225227" cy="1225227"/>
        </a:xfrm>
        <a:prstGeom prst="ellipse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Closeout</a:t>
          </a:r>
        </a:p>
      </dsp:txBody>
      <dsp:txXfrm>
        <a:off x="3549103" y="979602"/>
        <a:ext cx="866367" cy="866367"/>
      </dsp:txXfrm>
    </dsp:sp>
    <dsp:sp modelId="{AB2BB5BC-3004-4A94-983C-1646D71A4242}">
      <dsp:nvSpPr>
        <dsp:cNvPr id="0" name=""/>
        <dsp:cNvSpPr/>
      </dsp:nvSpPr>
      <dsp:spPr>
        <a:xfrm rot="20038869">
          <a:off x="4655958" y="725224"/>
          <a:ext cx="317403" cy="4135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200" kern="1200" dirty="0"/>
        </a:p>
      </dsp:txBody>
      <dsp:txXfrm>
        <a:off x="4660783" y="828812"/>
        <a:ext cx="222182" cy="2481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6B75F1-528D-4E05-A0EC-89C20B656B48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6115D5-935A-4B69-9438-55D88A952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9489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97000" y="1154113"/>
            <a:ext cx="4156075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2140A9-11FD-AB46-B99D-C1331D8D84D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-109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-109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17704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>
            <a:extLst>
              <a:ext uri="{FF2B5EF4-FFF2-40B4-BE49-F238E27FC236}">
                <a16:creationId xmlns:a16="http://schemas.microsoft.com/office/drawing/2014/main" id="{C1646ADB-E45F-4CDE-BCFB-F4D867DDB0F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997075" y="577850"/>
            <a:ext cx="2949575" cy="22129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D023DE6-B06D-48D9-8AB2-6593E4ABB72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6638" indent="-346638" eaLnBrk="0" fontAlgn="auto" hangingPunct="0">
              <a:spcBef>
                <a:spcPts val="293"/>
              </a:spcBef>
              <a:spcAft>
                <a:spcPts val="0"/>
              </a:spcAft>
              <a:buClr>
                <a:srgbClr val="595959"/>
              </a:buClr>
              <a:buSzPts val="1050"/>
              <a:tabLst>
                <a:tab pos="1193974" algn="l"/>
              </a:tabLst>
              <a:defRPr/>
            </a:pPr>
            <a:r>
              <a:rPr lang="en-US" b="1" dirty="0">
                <a:ea typeface="Times New Roman" panose="02020603050405020304" pitchFamily="18" charset="0"/>
                <a:cs typeface="Symbol" panose="05050102010706020507" pitchFamily="18" charset="2"/>
              </a:rPr>
              <a:t>Targeted Set-asides and Acquisition Goals</a:t>
            </a:r>
            <a:endParaRPr lang="en-US" dirty="0">
              <a:ea typeface="Times New Roman" panose="02020603050405020304" pitchFamily="18" charset="0"/>
              <a:cs typeface="Symbol" panose="05050102010706020507" pitchFamily="18" charset="2"/>
            </a:endParaRPr>
          </a:p>
          <a:p>
            <a:pPr marL="751048" lvl="1" indent="-288865" eaLnBrk="0" fontAlgn="auto" hangingPunct="0">
              <a:spcBef>
                <a:spcPts val="293"/>
              </a:spcBef>
              <a:spcAft>
                <a:spcPts val="0"/>
              </a:spcAft>
              <a:buSzPts val="1300"/>
              <a:tabLst>
                <a:tab pos="1193974" algn="l"/>
              </a:tabLst>
              <a:defRPr/>
            </a:pPr>
            <a:r>
              <a:rPr lang="en-US" sz="1050" dirty="0">
                <a:ea typeface="Times New Roman" panose="02020603050405020304" pitchFamily="18" charset="0"/>
                <a:cs typeface="Source Sans Pro" panose="020B0503030403020204"/>
              </a:rPr>
              <a:t>Women-owned small businesses - (5%)</a:t>
            </a:r>
          </a:p>
          <a:p>
            <a:pPr marL="751048" lvl="1" indent="-288865" eaLnBrk="0" fontAlgn="auto" hangingPunct="0">
              <a:spcBef>
                <a:spcPts val="293"/>
              </a:spcBef>
              <a:spcAft>
                <a:spcPts val="0"/>
              </a:spcAft>
              <a:buSzPts val="1300"/>
              <a:tabLst>
                <a:tab pos="1193974" algn="l"/>
              </a:tabLst>
              <a:defRPr/>
            </a:pPr>
            <a:r>
              <a:rPr lang="en-US" sz="1050" dirty="0">
                <a:ea typeface="Times New Roman" panose="02020603050405020304" pitchFamily="18" charset="0"/>
                <a:cs typeface="Source Sans Pro" panose="020B0503030403020204"/>
              </a:rPr>
              <a:t>Small disadvantaged businesses </a:t>
            </a:r>
            <a:r>
              <a:rPr lang="en-US" sz="1100" dirty="0"/>
              <a:t>including 8(a) certified </a:t>
            </a:r>
            <a:r>
              <a:rPr lang="en-US" sz="1100" b="1" dirty="0"/>
              <a:t>- </a:t>
            </a:r>
            <a:r>
              <a:rPr lang="en-US" sz="1050" dirty="0">
                <a:ea typeface="Times New Roman" panose="02020603050405020304" pitchFamily="18" charset="0"/>
                <a:cs typeface="Source Sans Pro" panose="020B0503030403020204"/>
              </a:rPr>
              <a:t>(5%)</a:t>
            </a:r>
          </a:p>
          <a:p>
            <a:pPr marL="751048" lvl="1" indent="-288865" eaLnBrk="0" fontAlgn="auto" hangingPunct="0">
              <a:spcBef>
                <a:spcPts val="293"/>
              </a:spcBef>
              <a:spcAft>
                <a:spcPts val="0"/>
              </a:spcAft>
              <a:buSzPts val="1300"/>
              <a:tabLst>
                <a:tab pos="1193974" algn="l"/>
              </a:tabLst>
              <a:defRPr/>
            </a:pPr>
            <a:r>
              <a:rPr lang="en-US" sz="1050" dirty="0">
                <a:ea typeface="Times New Roman" panose="02020603050405020304" pitchFamily="18" charset="0"/>
                <a:cs typeface="Source Sans Pro" panose="020B0503030403020204"/>
              </a:rPr>
              <a:t>HUBZone - (3%) </a:t>
            </a:r>
          </a:p>
          <a:p>
            <a:pPr marL="751048" lvl="1" indent="-288865" eaLnBrk="0" fontAlgn="auto" hangingPunct="0">
              <a:spcBef>
                <a:spcPts val="293"/>
              </a:spcBef>
              <a:spcAft>
                <a:spcPts val="0"/>
              </a:spcAft>
              <a:buSzPts val="1300"/>
              <a:tabLst>
                <a:tab pos="1193974" algn="l"/>
              </a:tabLst>
              <a:defRPr/>
            </a:pPr>
            <a:r>
              <a:rPr lang="en-US" sz="1050" dirty="0">
                <a:ea typeface="Times New Roman" panose="02020603050405020304" pitchFamily="18" charset="0"/>
                <a:cs typeface="Source Sans Pro" panose="020B0503030403020204"/>
              </a:rPr>
              <a:t>Service-disabled veteran-owned small businesses - (3%) </a:t>
            </a:r>
          </a:p>
          <a:p>
            <a:pPr marL="751048" lvl="1" indent="-288865" eaLnBrk="0" fontAlgn="auto" hangingPunct="0">
              <a:spcBef>
                <a:spcPts val="293"/>
              </a:spcBef>
              <a:spcAft>
                <a:spcPts val="0"/>
              </a:spcAft>
              <a:buSzPts val="1300"/>
              <a:tabLst>
                <a:tab pos="1193974" algn="l"/>
              </a:tabLst>
              <a:defRPr/>
            </a:pPr>
            <a:r>
              <a:rPr lang="en-US" sz="1050" dirty="0">
                <a:ea typeface="Times New Roman" panose="02020603050405020304" pitchFamily="18" charset="0"/>
                <a:cs typeface="Source Sans Pro" panose="020B0503030403020204"/>
              </a:rPr>
              <a:t>Overall small business goal of 23%</a:t>
            </a:r>
          </a:p>
          <a:p>
            <a:pPr marL="173319" indent="-173319" eaLnBrk="0" fontAlgn="auto" hangingPunct="0">
              <a:spcBef>
                <a:spcPts val="293"/>
              </a:spcBef>
              <a:spcAft>
                <a:spcPts val="0"/>
              </a:spcAft>
              <a:buClr>
                <a:srgbClr val="595959"/>
              </a:buClr>
              <a:buSzPts val="1050"/>
              <a:tabLst>
                <a:tab pos="1193974" algn="l"/>
              </a:tabLst>
              <a:defRPr/>
            </a:pPr>
            <a:r>
              <a:rPr lang="en-US" dirty="0">
                <a:ea typeface="Times New Roman" panose="02020603050405020304" pitchFamily="18" charset="0"/>
                <a:cs typeface="Symbol" panose="05050102010706020507" pitchFamily="18" charset="2"/>
              </a:rPr>
              <a:t>Set-asides are reserved for small business between the Micro-purchase Threshold and the Simplified Acquisition Threshold.</a:t>
            </a:r>
          </a:p>
        </p:txBody>
      </p:sp>
      <p:sp>
        <p:nvSpPr>
          <p:cNvPr id="43012" name="Slide Number Placeholder 3">
            <a:extLst>
              <a:ext uri="{FF2B5EF4-FFF2-40B4-BE49-F238E27FC236}">
                <a16:creationId xmlns:a16="http://schemas.microsoft.com/office/drawing/2014/main" id="{B5F33B06-574A-4ACB-B96C-3367513934B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308A0FD-980E-4157-9893-A57FF812E623}" type="slidenum">
              <a:rPr kumimoji="0" lang="en-US" altLang="en-US" sz="11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ource Sans Pro" panose="020B0503030403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ource Sans Pro" panose="020B0503030403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47969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D93623.6DE304D0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109" charset="0"/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www.sba.gov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109" charset="0"/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fld id="{2E77B095-F8FB-4B5D-AF72-7CF1D832B9A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592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109" charset="0"/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www.sba.gov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109" charset="0"/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fld id="{F7C9A205-25A0-4A18-8F7F-EFE86F276CA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31944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109" charset="0"/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www.sba.gov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109" charset="0"/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fld id="{63985B86-2BFB-4371-80A6-0BDF6FCD09E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2461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109" charset="0"/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www.sba.gov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109" charset="0"/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fld id="{80ADEB2C-F660-4223-B191-A2E9A0A45C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611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109" charset="0"/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www.sba.gov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109" charset="0"/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fld id="{4CEBB5CC-8165-495C-8A16-BCDE7DD34A4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76556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109" charset="0"/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www.sba.gov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109" charset="0"/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fld id="{0E9BEDE9-EF9B-4CB8-AD86-E1A6D6CB9FC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1757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109" charset="0"/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www.sba.gov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109" charset="0"/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fld id="{01F4BF30-591C-49F6-874E-6DE8E24EB3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89994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109" charset="0"/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www.sba.gov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109" charset="0"/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fld id="{9DEB1EB6-4CC3-4448-9BAC-E999B1391B4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1870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109" charset="0"/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www.sba.gov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109" charset="0"/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fld id="{E39B22A4-EE0D-4901-BAAF-8AE19E6906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3761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BA Log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3E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312" y="1606513"/>
            <a:ext cx="3353375" cy="3644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2019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rgbClr val="002D6C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300" b="1" i="0">
                <a:solidFill>
                  <a:srgbClr val="002D6C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A Log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3E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312" y="1606513"/>
            <a:ext cx="3353375" cy="3644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4274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1 line) - Screen Only">
    <p:bg>
      <p:bgPr>
        <a:solidFill>
          <a:srgbClr val="003E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3E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43000" y="1360614"/>
            <a:ext cx="6858000" cy="2387600"/>
          </a:xfrm>
        </p:spPr>
        <p:txBody>
          <a:bodyPr anchor="b">
            <a:normAutofit/>
          </a:bodyPr>
          <a:lstStyle>
            <a:lvl1pPr algn="ctr">
              <a:lnSpc>
                <a:spcPct val="75000"/>
              </a:lnSpc>
              <a:defRPr sz="6000" spc="-225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</a:t>
            </a:r>
            <a:r>
              <a:rPr lang="en-US"/>
              <a:t>style (1 line)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6194612"/>
            <a:ext cx="6858000" cy="455570"/>
          </a:xfrm>
        </p:spPr>
        <p:txBody>
          <a:bodyPr>
            <a:normAutofit/>
          </a:bodyPr>
          <a:lstStyle>
            <a:lvl1pPr marL="0" indent="0" algn="ctr">
              <a:buNone/>
              <a:defRPr sz="1350">
                <a:solidFill>
                  <a:schemeClr val="bg1"/>
                </a:solidFill>
              </a:defRPr>
            </a:lvl1pPr>
            <a:lvl2pPr marL="342875" indent="0" algn="ctr">
              <a:buNone/>
              <a:defRPr sz="1500"/>
            </a:lvl2pPr>
            <a:lvl3pPr marL="685749" indent="0" algn="ctr">
              <a:buNone/>
              <a:defRPr sz="1350"/>
            </a:lvl3pPr>
            <a:lvl4pPr marL="1028624" indent="0" algn="ctr">
              <a:buNone/>
              <a:defRPr sz="1200"/>
            </a:lvl4pPr>
            <a:lvl5pPr marL="1371498" indent="0" algn="ctr">
              <a:buNone/>
              <a:defRPr sz="1200"/>
            </a:lvl5pPr>
            <a:lvl6pPr marL="1714373" indent="0" algn="ctr">
              <a:buNone/>
              <a:defRPr sz="1200"/>
            </a:lvl6pPr>
            <a:lvl7pPr marL="2057246" indent="0" algn="ctr">
              <a:buNone/>
              <a:defRPr sz="1200"/>
            </a:lvl7pPr>
            <a:lvl8pPr marL="2400120" indent="0" algn="ctr">
              <a:buNone/>
              <a:defRPr sz="1200"/>
            </a:lvl8pPr>
            <a:lvl9pPr marL="2742995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1143000" y="3748095"/>
            <a:ext cx="6858000" cy="1646237"/>
          </a:xfrm>
        </p:spPr>
        <p:txBody>
          <a:bodyPr>
            <a:noAutofit/>
          </a:bodyPr>
          <a:lstStyle>
            <a:lvl1pPr marL="0" indent="0" algn="ctr">
              <a:buNone/>
              <a:defRPr sz="2400" b="1">
                <a:solidFill>
                  <a:schemeClr val="bg1">
                    <a:lumMod val="65000"/>
                  </a:schemeClr>
                </a:solidFill>
              </a:defRPr>
            </a:lvl1pPr>
            <a:lvl2pPr marL="342875" indent="0" algn="ctr">
              <a:buNone/>
              <a:defRPr sz="2400" b="1">
                <a:solidFill>
                  <a:srgbClr val="898989"/>
                </a:solidFill>
              </a:defRPr>
            </a:lvl2pPr>
            <a:lvl3pPr marL="685749" indent="0" algn="ctr">
              <a:buNone/>
              <a:defRPr sz="2400" b="1">
                <a:solidFill>
                  <a:srgbClr val="898989"/>
                </a:solidFill>
              </a:defRPr>
            </a:lvl3pPr>
            <a:lvl4pPr marL="1028624" indent="0" algn="ctr">
              <a:buNone/>
              <a:defRPr sz="2400" b="1">
                <a:solidFill>
                  <a:srgbClr val="898989"/>
                </a:solidFill>
              </a:defRPr>
            </a:lvl4pPr>
            <a:lvl5pPr marL="1371498" indent="0" algn="ctr">
              <a:buNone/>
              <a:defRPr sz="2400" b="1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subtitle styles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7338" y="692797"/>
            <a:ext cx="2409324" cy="661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74461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2 lines) - Screen Only">
    <p:bg>
      <p:bgPr>
        <a:solidFill>
          <a:srgbClr val="003E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3E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43000" y="1939655"/>
            <a:ext cx="6858000" cy="2387600"/>
          </a:xfrm>
        </p:spPr>
        <p:txBody>
          <a:bodyPr anchor="b">
            <a:normAutofit/>
          </a:bodyPr>
          <a:lstStyle>
            <a:lvl1pPr algn="ctr">
              <a:lnSpc>
                <a:spcPct val="75000"/>
              </a:lnSpc>
              <a:defRPr sz="6000" spc="-225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 (2 lines)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6194612"/>
            <a:ext cx="6858000" cy="455570"/>
          </a:xfrm>
        </p:spPr>
        <p:txBody>
          <a:bodyPr>
            <a:normAutofit/>
          </a:bodyPr>
          <a:lstStyle>
            <a:lvl1pPr marL="0" indent="0" algn="ctr">
              <a:buNone/>
              <a:defRPr sz="1350">
                <a:solidFill>
                  <a:schemeClr val="bg1"/>
                </a:solidFill>
              </a:defRPr>
            </a:lvl1pPr>
            <a:lvl2pPr marL="342875" indent="0" algn="ctr">
              <a:buNone/>
              <a:defRPr sz="1500"/>
            </a:lvl2pPr>
            <a:lvl3pPr marL="685749" indent="0" algn="ctr">
              <a:buNone/>
              <a:defRPr sz="1350"/>
            </a:lvl3pPr>
            <a:lvl4pPr marL="1028624" indent="0" algn="ctr">
              <a:buNone/>
              <a:defRPr sz="1200"/>
            </a:lvl4pPr>
            <a:lvl5pPr marL="1371498" indent="0" algn="ctr">
              <a:buNone/>
              <a:defRPr sz="1200"/>
            </a:lvl5pPr>
            <a:lvl6pPr marL="1714373" indent="0" algn="ctr">
              <a:buNone/>
              <a:defRPr sz="1200"/>
            </a:lvl6pPr>
            <a:lvl7pPr marL="2057246" indent="0" algn="ctr">
              <a:buNone/>
              <a:defRPr sz="1200"/>
            </a:lvl7pPr>
            <a:lvl8pPr marL="2400120" indent="0" algn="ctr">
              <a:buNone/>
              <a:defRPr sz="1200"/>
            </a:lvl8pPr>
            <a:lvl9pPr marL="2742995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1143000" y="4327262"/>
            <a:ext cx="6858000" cy="1646237"/>
          </a:xfrm>
        </p:spPr>
        <p:txBody>
          <a:bodyPr>
            <a:noAutofit/>
          </a:bodyPr>
          <a:lstStyle>
            <a:lvl1pPr marL="0" indent="0" algn="ctr">
              <a:buNone/>
              <a:defRPr sz="2400" b="1">
                <a:solidFill>
                  <a:schemeClr val="bg1">
                    <a:lumMod val="65000"/>
                  </a:schemeClr>
                </a:solidFill>
              </a:defRPr>
            </a:lvl1pPr>
            <a:lvl2pPr marL="342875" indent="0" algn="ctr">
              <a:buNone/>
              <a:defRPr sz="2400" b="1">
                <a:solidFill>
                  <a:srgbClr val="898989"/>
                </a:solidFill>
              </a:defRPr>
            </a:lvl2pPr>
            <a:lvl3pPr marL="685749" indent="0" algn="ctr">
              <a:buNone/>
              <a:defRPr sz="2400" b="1">
                <a:solidFill>
                  <a:srgbClr val="898989"/>
                </a:solidFill>
              </a:defRPr>
            </a:lvl3pPr>
            <a:lvl4pPr marL="1028624" indent="0" algn="ctr">
              <a:buNone/>
              <a:defRPr sz="2400" b="1">
                <a:solidFill>
                  <a:srgbClr val="898989"/>
                </a:solidFill>
              </a:defRPr>
            </a:lvl4pPr>
            <a:lvl5pPr marL="1371498" indent="0" algn="ctr">
              <a:buNone/>
              <a:defRPr sz="2400" b="1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subtitle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7338" y="692797"/>
            <a:ext cx="2409324" cy="661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834447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(1 line) - Screen Only">
    <p:bg>
      <p:bgPr>
        <a:solidFill>
          <a:srgbClr val="003E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43000" y="1360614"/>
            <a:ext cx="6858000" cy="2387600"/>
          </a:xfrm>
        </p:spPr>
        <p:txBody>
          <a:bodyPr anchor="b">
            <a:normAutofit/>
          </a:bodyPr>
          <a:lstStyle>
            <a:lvl1pPr algn="ctr">
              <a:lnSpc>
                <a:spcPct val="75000"/>
              </a:lnSpc>
              <a:defRPr sz="6000" spc="-225">
                <a:solidFill>
                  <a:srgbClr val="003F80"/>
                </a:solidFill>
              </a:defRPr>
            </a:lvl1pPr>
          </a:lstStyle>
          <a:p>
            <a:r>
              <a:rPr lang="en-US" dirty="0"/>
              <a:t>Click to edit Master title style (1 line)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6194612"/>
            <a:ext cx="6858000" cy="455570"/>
          </a:xfrm>
        </p:spPr>
        <p:txBody>
          <a:bodyPr>
            <a:normAutofit/>
          </a:bodyPr>
          <a:lstStyle>
            <a:lvl1pPr marL="0" indent="0" algn="ctr">
              <a:buNone/>
              <a:defRPr sz="1350">
                <a:solidFill>
                  <a:srgbClr val="003F80"/>
                </a:solidFill>
              </a:defRPr>
            </a:lvl1pPr>
            <a:lvl2pPr marL="342875" indent="0" algn="ctr">
              <a:buNone/>
              <a:defRPr sz="1500"/>
            </a:lvl2pPr>
            <a:lvl3pPr marL="685749" indent="0" algn="ctr">
              <a:buNone/>
              <a:defRPr sz="1350"/>
            </a:lvl3pPr>
            <a:lvl4pPr marL="1028624" indent="0" algn="ctr">
              <a:buNone/>
              <a:defRPr sz="1200"/>
            </a:lvl4pPr>
            <a:lvl5pPr marL="1371498" indent="0" algn="ctr">
              <a:buNone/>
              <a:defRPr sz="1200"/>
            </a:lvl5pPr>
            <a:lvl6pPr marL="1714373" indent="0" algn="ctr">
              <a:buNone/>
              <a:defRPr sz="1200"/>
            </a:lvl6pPr>
            <a:lvl7pPr marL="2057246" indent="0" algn="ctr">
              <a:buNone/>
              <a:defRPr sz="1200"/>
            </a:lvl7pPr>
            <a:lvl8pPr marL="2400120" indent="0" algn="ctr">
              <a:buNone/>
              <a:defRPr sz="1200"/>
            </a:lvl8pPr>
            <a:lvl9pPr marL="2742995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1143000" y="3748095"/>
            <a:ext cx="6858000" cy="1646237"/>
          </a:xfrm>
        </p:spPr>
        <p:txBody>
          <a:bodyPr>
            <a:noAutofit/>
          </a:bodyPr>
          <a:lstStyle>
            <a:lvl1pPr marL="0" indent="0" algn="ctr">
              <a:buNone/>
              <a:defRPr sz="2400" b="1">
                <a:solidFill>
                  <a:schemeClr val="bg1">
                    <a:lumMod val="65000"/>
                  </a:schemeClr>
                </a:solidFill>
              </a:defRPr>
            </a:lvl1pPr>
            <a:lvl2pPr marL="342875" indent="0" algn="ctr">
              <a:buNone/>
              <a:defRPr sz="2400" b="1">
                <a:solidFill>
                  <a:srgbClr val="898989"/>
                </a:solidFill>
              </a:defRPr>
            </a:lvl2pPr>
            <a:lvl3pPr marL="685749" indent="0" algn="ctr">
              <a:buNone/>
              <a:defRPr sz="2400" b="1">
                <a:solidFill>
                  <a:srgbClr val="898989"/>
                </a:solidFill>
              </a:defRPr>
            </a:lvl3pPr>
            <a:lvl4pPr marL="1028624" indent="0" algn="ctr">
              <a:buNone/>
              <a:defRPr sz="2400" b="1">
                <a:solidFill>
                  <a:srgbClr val="898989"/>
                </a:solidFill>
              </a:defRPr>
            </a:lvl4pPr>
            <a:lvl5pPr marL="1371498" indent="0" algn="ctr">
              <a:buNone/>
              <a:defRPr sz="2400" b="1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subtitle styles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8048" y="699244"/>
            <a:ext cx="2407901" cy="661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93171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rgbClr val="003E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43000" y="1939655"/>
            <a:ext cx="6858000" cy="2387600"/>
          </a:xfrm>
        </p:spPr>
        <p:txBody>
          <a:bodyPr anchor="b">
            <a:normAutofit/>
          </a:bodyPr>
          <a:lstStyle>
            <a:lvl1pPr algn="ctr">
              <a:lnSpc>
                <a:spcPct val="75000"/>
              </a:lnSpc>
              <a:defRPr sz="6000" spc="-225">
                <a:solidFill>
                  <a:srgbClr val="003F80"/>
                </a:solidFill>
              </a:defRPr>
            </a:lvl1pPr>
          </a:lstStyle>
          <a:p>
            <a:r>
              <a:rPr lang="en-US" dirty="0"/>
              <a:t>Click to edit Master title style (2 lines)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6194612"/>
            <a:ext cx="6858000" cy="455570"/>
          </a:xfrm>
        </p:spPr>
        <p:txBody>
          <a:bodyPr>
            <a:normAutofit/>
          </a:bodyPr>
          <a:lstStyle>
            <a:lvl1pPr marL="0" indent="0" algn="ctr">
              <a:buNone/>
              <a:defRPr sz="1350">
                <a:solidFill>
                  <a:srgbClr val="003F80"/>
                </a:solidFill>
              </a:defRPr>
            </a:lvl1pPr>
            <a:lvl2pPr marL="342875" indent="0" algn="ctr">
              <a:buNone/>
              <a:defRPr sz="1500"/>
            </a:lvl2pPr>
            <a:lvl3pPr marL="685749" indent="0" algn="ctr">
              <a:buNone/>
              <a:defRPr sz="1350"/>
            </a:lvl3pPr>
            <a:lvl4pPr marL="1028624" indent="0" algn="ctr">
              <a:buNone/>
              <a:defRPr sz="1200"/>
            </a:lvl4pPr>
            <a:lvl5pPr marL="1371498" indent="0" algn="ctr">
              <a:buNone/>
              <a:defRPr sz="1200"/>
            </a:lvl5pPr>
            <a:lvl6pPr marL="1714373" indent="0" algn="ctr">
              <a:buNone/>
              <a:defRPr sz="1200"/>
            </a:lvl6pPr>
            <a:lvl7pPr marL="2057246" indent="0" algn="ctr">
              <a:buNone/>
              <a:defRPr sz="1200"/>
            </a:lvl7pPr>
            <a:lvl8pPr marL="2400120" indent="0" algn="ctr">
              <a:buNone/>
              <a:defRPr sz="1200"/>
            </a:lvl8pPr>
            <a:lvl9pPr marL="2742995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1143000" y="4327262"/>
            <a:ext cx="6858000" cy="1646237"/>
          </a:xfrm>
        </p:spPr>
        <p:txBody>
          <a:bodyPr>
            <a:noAutofit/>
          </a:bodyPr>
          <a:lstStyle>
            <a:lvl1pPr marL="0" indent="0" algn="ctr">
              <a:buNone/>
              <a:defRPr sz="2400" b="1">
                <a:solidFill>
                  <a:schemeClr val="bg1">
                    <a:lumMod val="65000"/>
                  </a:schemeClr>
                </a:solidFill>
              </a:defRPr>
            </a:lvl1pPr>
            <a:lvl2pPr marL="342875" indent="0" algn="ctr">
              <a:buNone/>
              <a:defRPr sz="2400" b="1">
                <a:solidFill>
                  <a:srgbClr val="898989"/>
                </a:solidFill>
              </a:defRPr>
            </a:lvl2pPr>
            <a:lvl3pPr marL="685749" indent="0" algn="ctr">
              <a:buNone/>
              <a:defRPr sz="2400" b="1">
                <a:solidFill>
                  <a:srgbClr val="898989"/>
                </a:solidFill>
              </a:defRPr>
            </a:lvl3pPr>
            <a:lvl4pPr marL="1028624" indent="0" algn="ctr">
              <a:buNone/>
              <a:defRPr sz="2400" b="1">
                <a:solidFill>
                  <a:srgbClr val="898989"/>
                </a:solidFill>
              </a:defRPr>
            </a:lvl4pPr>
            <a:lvl5pPr marL="1371498" indent="0" algn="ctr">
              <a:buNone/>
              <a:defRPr sz="2400" b="1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subtitle styles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8048" y="699244"/>
            <a:ext cx="2407901" cy="661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641003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hapter Slide - Screen Only">
    <p:bg>
      <p:bgPr>
        <a:solidFill>
          <a:srgbClr val="003E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7E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lnSpc>
                <a:spcPts val="45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chapter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 b="1">
                <a:solidFill>
                  <a:schemeClr val="bg1">
                    <a:lumMod val="85000"/>
                  </a:schemeClr>
                </a:solidFill>
              </a:defRPr>
            </a:lvl1pPr>
            <a:lvl2pPr marL="342875" indent="0" algn="ctr">
              <a:buNone/>
              <a:defRPr sz="1500"/>
            </a:lvl2pPr>
            <a:lvl3pPr marL="685749" indent="0" algn="ctr">
              <a:buNone/>
              <a:defRPr sz="1350"/>
            </a:lvl3pPr>
            <a:lvl4pPr marL="1028624" indent="0" algn="ctr">
              <a:buNone/>
              <a:defRPr sz="1200"/>
            </a:lvl4pPr>
            <a:lvl5pPr marL="1371498" indent="0" algn="ctr">
              <a:buNone/>
              <a:defRPr sz="1200"/>
            </a:lvl5pPr>
            <a:lvl6pPr marL="1714373" indent="0" algn="ctr">
              <a:buNone/>
              <a:defRPr sz="1200"/>
            </a:lvl6pPr>
            <a:lvl7pPr marL="2057246" indent="0" algn="ctr">
              <a:buNone/>
              <a:defRPr sz="1200"/>
            </a:lvl7pPr>
            <a:lvl8pPr marL="2400120" indent="0" algn="ctr">
              <a:buNone/>
              <a:defRPr sz="1200"/>
            </a:lvl8pPr>
            <a:lvl9pPr marL="2742995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06738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hapter Slide">
    <p:bg>
      <p:bgPr>
        <a:solidFill>
          <a:srgbClr val="003E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lnSpc>
                <a:spcPts val="4500"/>
              </a:lnSpc>
              <a:defRPr sz="4500">
                <a:solidFill>
                  <a:srgbClr val="007EB4"/>
                </a:solidFill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chapter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 b="1">
                <a:solidFill>
                  <a:srgbClr val="898989"/>
                </a:solidFill>
              </a:defRPr>
            </a:lvl1pPr>
            <a:lvl2pPr marL="342875" indent="0" algn="ctr">
              <a:buNone/>
              <a:defRPr sz="1500"/>
            </a:lvl2pPr>
            <a:lvl3pPr marL="685749" indent="0" algn="ctr">
              <a:buNone/>
              <a:defRPr sz="1350"/>
            </a:lvl3pPr>
            <a:lvl4pPr marL="1028624" indent="0" algn="ctr">
              <a:buNone/>
              <a:defRPr sz="1200"/>
            </a:lvl4pPr>
            <a:lvl5pPr marL="1371498" indent="0" algn="ctr">
              <a:buNone/>
              <a:defRPr sz="1200"/>
            </a:lvl5pPr>
            <a:lvl6pPr marL="1714373" indent="0" algn="ctr">
              <a:buNone/>
              <a:defRPr sz="1200"/>
            </a:lvl6pPr>
            <a:lvl7pPr marL="2057246" indent="0" algn="ctr">
              <a:buNone/>
              <a:defRPr sz="1200"/>
            </a:lvl7pPr>
            <a:lvl8pPr marL="2400120" indent="0" algn="ctr">
              <a:buNone/>
              <a:defRPr sz="1200"/>
            </a:lvl8pPr>
            <a:lvl9pPr marL="2742995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02699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hapter Slide Al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99597" y="1268765"/>
            <a:ext cx="6944810" cy="2237228"/>
          </a:xfrm>
        </p:spPr>
        <p:txBody>
          <a:bodyPr anchor="b"/>
          <a:lstStyle>
            <a:lvl1pPr>
              <a:lnSpc>
                <a:spcPts val="4500"/>
              </a:lnSpc>
              <a:defRPr sz="4500"/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chapter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103254" y="3613579"/>
            <a:ext cx="6944810" cy="1500187"/>
          </a:xfrm>
        </p:spPr>
        <p:txBody>
          <a:bodyPr/>
          <a:lstStyle>
            <a:lvl1pPr marL="0" indent="0" algn="ctr">
              <a:buNone/>
              <a:defRPr sz="1800" b="1">
                <a:solidFill>
                  <a:schemeClr val="tx1">
                    <a:tint val="75000"/>
                  </a:schemeClr>
                </a:solidFill>
              </a:defRPr>
            </a:lvl1pPr>
            <a:lvl2pPr marL="34287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49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2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49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37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4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2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299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19964-A6A4-B040-94EE-59D007E5DCB1}" type="datetime4">
              <a:rPr lang="en-US" smtClean="0"/>
              <a:t>September 11,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B44B9-F1EC-4F4B-88D4-413245C9CD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31947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-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8608"/>
            <a:ext cx="7886700" cy="59890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417815" y="6194307"/>
            <a:ext cx="1795815" cy="365125"/>
          </a:xfrm>
        </p:spPr>
        <p:txBody>
          <a:bodyPr/>
          <a:lstStyle/>
          <a:p>
            <a:fld id="{5C63769D-CC2F-864E-9501-A077951EC7AD}" type="datetime4">
              <a:rPr lang="en-US" smtClean="0"/>
              <a:t>September 11, 2023</a:t>
            </a:fld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194307"/>
            <a:ext cx="30861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96510" y="6194307"/>
            <a:ext cx="2057400" cy="365125"/>
          </a:xfrm>
        </p:spPr>
        <p:txBody>
          <a:bodyPr/>
          <a:lstStyle/>
          <a:p>
            <a:fld id="{B1AB44B9-F1EC-4F4B-88D4-413245C9CD3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3"/>
          </p:nvPr>
        </p:nvSpPr>
        <p:spPr>
          <a:xfrm>
            <a:off x="628650" y="967512"/>
            <a:ext cx="7886700" cy="696071"/>
          </a:xfrm>
        </p:spPr>
        <p:txBody>
          <a:bodyPr>
            <a:normAutofit/>
          </a:bodyPr>
          <a:lstStyle>
            <a:lvl1pPr marL="0" indent="0" algn="ctr">
              <a:buNone/>
              <a:defRPr sz="1575" b="1">
                <a:solidFill>
                  <a:srgbClr val="898989"/>
                </a:solidFill>
              </a:defRPr>
            </a:lvl1pPr>
            <a:lvl2pPr marL="342875" indent="0" algn="ctr">
              <a:buNone/>
              <a:defRPr sz="1500"/>
            </a:lvl2pPr>
            <a:lvl3pPr marL="685749" indent="0" algn="ctr">
              <a:buNone/>
              <a:defRPr sz="1350"/>
            </a:lvl3pPr>
            <a:lvl4pPr marL="1028624" indent="0" algn="ctr">
              <a:buNone/>
              <a:defRPr sz="1200"/>
            </a:lvl4pPr>
            <a:lvl5pPr marL="1371498" indent="0" algn="ctr">
              <a:buNone/>
              <a:defRPr sz="1200"/>
            </a:lvl5pPr>
            <a:lvl6pPr marL="1714373" indent="0" algn="ctr">
              <a:buNone/>
              <a:defRPr sz="1200"/>
            </a:lvl6pPr>
            <a:lvl7pPr marL="2057246" indent="0" algn="ctr">
              <a:buNone/>
              <a:defRPr sz="1200"/>
            </a:lvl7pPr>
            <a:lvl8pPr marL="2400120" indent="0" algn="ctr">
              <a:buNone/>
              <a:defRPr sz="1200"/>
            </a:lvl8pPr>
            <a:lvl9pPr marL="2742995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890689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7026"/>
            <a:ext cx="7886700" cy="76252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68824"/>
            <a:ext cx="3886200" cy="46081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68824"/>
            <a:ext cx="3886200" cy="46081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73E27-9D36-B645-8BBE-7A2B9B52A935}" type="datetime4">
              <a:rPr lang="en-US" smtClean="0"/>
              <a:t>September 11, 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B44B9-F1EC-4F4B-88D4-413245C9CD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644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rgbClr val="002D6C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9/11/2023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73996"/>
            <a:ext cx="7886700" cy="116177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586908"/>
          </a:xfrm>
        </p:spPr>
        <p:txBody>
          <a:bodyPr anchor="b">
            <a:normAutofit/>
          </a:bodyPr>
          <a:lstStyle>
            <a:lvl1pPr marL="0" indent="0">
              <a:buNone/>
              <a:defRPr sz="2100" b="1">
                <a:solidFill>
                  <a:srgbClr val="898989"/>
                </a:solidFill>
              </a:defRPr>
            </a:lvl1pPr>
            <a:lvl2pPr marL="342875" indent="0">
              <a:buNone/>
              <a:defRPr sz="1500" b="1"/>
            </a:lvl2pPr>
            <a:lvl3pPr marL="685749" indent="0">
              <a:buNone/>
              <a:defRPr sz="1350" b="1"/>
            </a:lvl3pPr>
            <a:lvl4pPr marL="1028624" indent="0">
              <a:buNone/>
              <a:defRPr sz="1200" b="1"/>
            </a:lvl4pPr>
            <a:lvl5pPr marL="1371498" indent="0">
              <a:buNone/>
              <a:defRPr sz="1200" b="1"/>
            </a:lvl5pPr>
            <a:lvl6pPr marL="1714373" indent="0">
              <a:buNone/>
              <a:defRPr sz="1200" b="1"/>
            </a:lvl6pPr>
            <a:lvl7pPr marL="2057246" indent="0">
              <a:buNone/>
              <a:defRPr sz="1200" b="1"/>
            </a:lvl7pPr>
            <a:lvl8pPr marL="2400120" indent="0">
              <a:buNone/>
              <a:defRPr sz="1200" b="1"/>
            </a:lvl8pPr>
            <a:lvl9pPr marL="2742995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586908"/>
          </a:xfrm>
        </p:spPr>
        <p:txBody>
          <a:bodyPr anchor="b">
            <a:normAutofit/>
          </a:bodyPr>
          <a:lstStyle>
            <a:lvl1pPr marL="0" indent="0">
              <a:buNone/>
              <a:defRPr sz="2100" b="1">
                <a:solidFill>
                  <a:srgbClr val="898989"/>
                </a:solidFill>
              </a:defRPr>
            </a:lvl1pPr>
            <a:lvl2pPr marL="342875" indent="0">
              <a:buNone/>
              <a:defRPr sz="1500" b="1"/>
            </a:lvl2pPr>
            <a:lvl3pPr marL="685749" indent="0">
              <a:buNone/>
              <a:defRPr sz="1350" b="1"/>
            </a:lvl3pPr>
            <a:lvl4pPr marL="1028624" indent="0">
              <a:buNone/>
              <a:defRPr sz="1200" b="1"/>
            </a:lvl4pPr>
            <a:lvl5pPr marL="1371498" indent="0">
              <a:buNone/>
              <a:defRPr sz="1200" b="1"/>
            </a:lvl5pPr>
            <a:lvl6pPr marL="1714373" indent="0">
              <a:buNone/>
              <a:defRPr sz="1200" b="1"/>
            </a:lvl6pPr>
            <a:lvl7pPr marL="2057246" indent="0">
              <a:buNone/>
              <a:defRPr sz="1200" b="1"/>
            </a:lvl7pPr>
            <a:lvl8pPr marL="2400120" indent="0">
              <a:buNone/>
              <a:defRPr sz="1200" b="1"/>
            </a:lvl8pPr>
            <a:lvl9pPr marL="2742995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1F02B-F0FB-0A4F-BFD9-D3256C53A202}" type="datetime4">
              <a:rPr lang="en-US" smtClean="0"/>
              <a:t>September 11, 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B44B9-F1EC-4F4B-88D4-413245C9CD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41472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6C03B-1ECF-324C-BC62-0687230E677D}" type="datetime4">
              <a:rPr lang="en-US" smtClean="0"/>
              <a:t>September 11, 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B44B9-F1EC-4F4B-88D4-413245C9CD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91731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2FA99-F507-8E4B-ABBC-A3B8BC89266F}" type="datetime4">
              <a:rPr lang="en-US" smtClean="0"/>
              <a:t>September 11, 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B44B9-F1EC-4F4B-88D4-413245C9CD3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26752362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987432"/>
            <a:ext cx="2949178" cy="1224275"/>
          </a:xfrm>
        </p:spPr>
        <p:txBody>
          <a:bodyPr anchor="t">
            <a:normAutofit/>
          </a:bodyPr>
          <a:lstStyle>
            <a:lvl1pPr algn="l">
              <a:defRPr sz="2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2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211700"/>
            <a:ext cx="2949178" cy="3657288"/>
          </a:xfrm>
        </p:spPr>
        <p:txBody>
          <a:bodyPr/>
          <a:lstStyle>
            <a:lvl1pPr marL="0" indent="0">
              <a:buNone/>
              <a:defRPr sz="1200" b="1">
                <a:solidFill>
                  <a:srgbClr val="898989"/>
                </a:solidFill>
              </a:defRPr>
            </a:lvl1pPr>
            <a:lvl2pPr marL="342875" indent="0">
              <a:buNone/>
              <a:defRPr sz="1050"/>
            </a:lvl2pPr>
            <a:lvl3pPr marL="685749" indent="0">
              <a:buNone/>
              <a:defRPr sz="900"/>
            </a:lvl3pPr>
            <a:lvl4pPr marL="1028624" indent="0">
              <a:buNone/>
              <a:defRPr sz="750"/>
            </a:lvl4pPr>
            <a:lvl5pPr marL="1371498" indent="0">
              <a:buNone/>
              <a:defRPr sz="750"/>
            </a:lvl5pPr>
            <a:lvl6pPr marL="1714373" indent="0">
              <a:buNone/>
              <a:defRPr sz="750"/>
            </a:lvl6pPr>
            <a:lvl7pPr marL="2057246" indent="0">
              <a:buNone/>
              <a:defRPr sz="750"/>
            </a:lvl7pPr>
            <a:lvl8pPr marL="2400120" indent="0">
              <a:buNone/>
              <a:defRPr sz="750"/>
            </a:lvl8pPr>
            <a:lvl9pPr marL="2742995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03C8E-ED71-CF4A-92C6-E7239BE1B2FF}" type="datetime4">
              <a:rPr lang="en-US" smtClean="0"/>
              <a:t>September 11, 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B44B9-F1EC-4F4B-88D4-413245C9CD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118857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32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75" indent="0">
              <a:buNone/>
              <a:defRPr sz="2100"/>
            </a:lvl2pPr>
            <a:lvl3pPr marL="685749" indent="0">
              <a:buNone/>
              <a:defRPr sz="1800"/>
            </a:lvl3pPr>
            <a:lvl4pPr marL="1028624" indent="0">
              <a:buNone/>
              <a:defRPr sz="1500"/>
            </a:lvl4pPr>
            <a:lvl5pPr marL="1371498" indent="0">
              <a:buNone/>
              <a:defRPr sz="1500"/>
            </a:lvl5pPr>
            <a:lvl6pPr marL="1714373" indent="0">
              <a:buNone/>
              <a:defRPr sz="1500"/>
            </a:lvl6pPr>
            <a:lvl7pPr marL="2057246" indent="0">
              <a:buNone/>
              <a:defRPr sz="1500"/>
            </a:lvl7pPr>
            <a:lvl8pPr marL="2400120" indent="0">
              <a:buNone/>
              <a:defRPr sz="1500"/>
            </a:lvl8pPr>
            <a:lvl9pPr marL="2742995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3769D-CC2F-864E-9501-A077951EC7AD}" type="datetime4">
              <a:rPr lang="en-US" smtClean="0"/>
              <a:t>September 11, 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B44B9-F1EC-4F4B-88D4-413245C9CD3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29841" y="987432"/>
            <a:ext cx="2949178" cy="1224275"/>
          </a:xfrm>
        </p:spPr>
        <p:txBody>
          <a:bodyPr anchor="t">
            <a:normAutofit/>
          </a:bodyPr>
          <a:lstStyle>
            <a:lvl1pPr algn="l">
              <a:defRPr sz="2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211700"/>
            <a:ext cx="2949178" cy="3657288"/>
          </a:xfrm>
        </p:spPr>
        <p:txBody>
          <a:bodyPr/>
          <a:lstStyle>
            <a:lvl1pPr marL="0" indent="0">
              <a:buNone/>
              <a:defRPr sz="1200" b="1">
                <a:solidFill>
                  <a:srgbClr val="898989"/>
                </a:solidFill>
              </a:defRPr>
            </a:lvl1pPr>
            <a:lvl2pPr marL="342875" indent="0">
              <a:buNone/>
              <a:defRPr sz="1050"/>
            </a:lvl2pPr>
            <a:lvl3pPr marL="685749" indent="0">
              <a:buNone/>
              <a:defRPr sz="900"/>
            </a:lvl3pPr>
            <a:lvl4pPr marL="1028624" indent="0">
              <a:buNone/>
              <a:defRPr sz="750"/>
            </a:lvl4pPr>
            <a:lvl5pPr marL="1371498" indent="0">
              <a:buNone/>
              <a:defRPr sz="750"/>
            </a:lvl5pPr>
            <a:lvl6pPr marL="1714373" indent="0">
              <a:buNone/>
              <a:defRPr sz="750"/>
            </a:lvl6pPr>
            <a:lvl7pPr marL="2057246" indent="0">
              <a:buNone/>
              <a:defRPr sz="750"/>
            </a:lvl7pPr>
            <a:lvl8pPr marL="2400120" indent="0">
              <a:buNone/>
              <a:defRPr sz="750"/>
            </a:lvl8pPr>
            <a:lvl9pPr marL="2742995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7949331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9AE45F-87B0-4E60-9D57-6B9E2D51FE8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0426152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A Log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3E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312" y="1606513"/>
            <a:ext cx="3353375" cy="3644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033373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1 line) - Screen Only">
    <p:bg>
      <p:bgPr>
        <a:solidFill>
          <a:srgbClr val="003E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3E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43000" y="1360614"/>
            <a:ext cx="6858000" cy="2387600"/>
          </a:xfrm>
        </p:spPr>
        <p:txBody>
          <a:bodyPr anchor="b">
            <a:normAutofit/>
          </a:bodyPr>
          <a:lstStyle>
            <a:lvl1pPr algn="ctr">
              <a:lnSpc>
                <a:spcPct val="75000"/>
              </a:lnSpc>
              <a:defRPr sz="6000" spc="-225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</a:t>
            </a:r>
            <a:r>
              <a:rPr lang="en-US"/>
              <a:t>style (1 line)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6194612"/>
            <a:ext cx="6858000" cy="455570"/>
          </a:xfrm>
        </p:spPr>
        <p:txBody>
          <a:bodyPr>
            <a:normAutofit/>
          </a:bodyPr>
          <a:lstStyle>
            <a:lvl1pPr marL="0" indent="0" algn="ctr">
              <a:buNone/>
              <a:defRPr sz="1350">
                <a:solidFill>
                  <a:schemeClr val="bg1"/>
                </a:solidFill>
              </a:defRPr>
            </a:lvl1pPr>
            <a:lvl2pPr marL="342875" indent="0" algn="ctr">
              <a:buNone/>
              <a:defRPr sz="1500"/>
            </a:lvl2pPr>
            <a:lvl3pPr marL="685749" indent="0" algn="ctr">
              <a:buNone/>
              <a:defRPr sz="1350"/>
            </a:lvl3pPr>
            <a:lvl4pPr marL="1028624" indent="0" algn="ctr">
              <a:buNone/>
              <a:defRPr sz="1200"/>
            </a:lvl4pPr>
            <a:lvl5pPr marL="1371498" indent="0" algn="ctr">
              <a:buNone/>
              <a:defRPr sz="1200"/>
            </a:lvl5pPr>
            <a:lvl6pPr marL="1714373" indent="0" algn="ctr">
              <a:buNone/>
              <a:defRPr sz="1200"/>
            </a:lvl6pPr>
            <a:lvl7pPr marL="2057246" indent="0" algn="ctr">
              <a:buNone/>
              <a:defRPr sz="1200"/>
            </a:lvl7pPr>
            <a:lvl8pPr marL="2400120" indent="0" algn="ctr">
              <a:buNone/>
              <a:defRPr sz="1200"/>
            </a:lvl8pPr>
            <a:lvl9pPr marL="2742995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1143000" y="3748095"/>
            <a:ext cx="6858000" cy="1646237"/>
          </a:xfrm>
        </p:spPr>
        <p:txBody>
          <a:bodyPr>
            <a:noAutofit/>
          </a:bodyPr>
          <a:lstStyle>
            <a:lvl1pPr marL="0" indent="0" algn="ctr">
              <a:buNone/>
              <a:defRPr sz="2400" b="1">
                <a:solidFill>
                  <a:schemeClr val="bg1">
                    <a:lumMod val="65000"/>
                  </a:schemeClr>
                </a:solidFill>
              </a:defRPr>
            </a:lvl1pPr>
            <a:lvl2pPr marL="342875" indent="0" algn="ctr">
              <a:buNone/>
              <a:defRPr sz="2400" b="1">
                <a:solidFill>
                  <a:srgbClr val="898989"/>
                </a:solidFill>
              </a:defRPr>
            </a:lvl2pPr>
            <a:lvl3pPr marL="685749" indent="0" algn="ctr">
              <a:buNone/>
              <a:defRPr sz="2400" b="1">
                <a:solidFill>
                  <a:srgbClr val="898989"/>
                </a:solidFill>
              </a:defRPr>
            </a:lvl3pPr>
            <a:lvl4pPr marL="1028624" indent="0" algn="ctr">
              <a:buNone/>
              <a:defRPr sz="2400" b="1">
                <a:solidFill>
                  <a:srgbClr val="898989"/>
                </a:solidFill>
              </a:defRPr>
            </a:lvl4pPr>
            <a:lvl5pPr marL="1371498" indent="0" algn="ctr">
              <a:buNone/>
              <a:defRPr sz="2400" b="1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subtitle styles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7338" y="692797"/>
            <a:ext cx="2409324" cy="661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78302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2 lines) - Screen Only">
    <p:bg>
      <p:bgPr>
        <a:solidFill>
          <a:srgbClr val="003E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3E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43000" y="1939655"/>
            <a:ext cx="6858000" cy="2387600"/>
          </a:xfrm>
        </p:spPr>
        <p:txBody>
          <a:bodyPr anchor="b">
            <a:normAutofit/>
          </a:bodyPr>
          <a:lstStyle>
            <a:lvl1pPr algn="ctr">
              <a:lnSpc>
                <a:spcPct val="75000"/>
              </a:lnSpc>
              <a:defRPr sz="6000" spc="-225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 (2 lines)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6194612"/>
            <a:ext cx="6858000" cy="455570"/>
          </a:xfrm>
        </p:spPr>
        <p:txBody>
          <a:bodyPr>
            <a:normAutofit/>
          </a:bodyPr>
          <a:lstStyle>
            <a:lvl1pPr marL="0" indent="0" algn="ctr">
              <a:buNone/>
              <a:defRPr sz="1350">
                <a:solidFill>
                  <a:schemeClr val="bg1"/>
                </a:solidFill>
              </a:defRPr>
            </a:lvl1pPr>
            <a:lvl2pPr marL="342875" indent="0" algn="ctr">
              <a:buNone/>
              <a:defRPr sz="1500"/>
            </a:lvl2pPr>
            <a:lvl3pPr marL="685749" indent="0" algn="ctr">
              <a:buNone/>
              <a:defRPr sz="1350"/>
            </a:lvl3pPr>
            <a:lvl4pPr marL="1028624" indent="0" algn="ctr">
              <a:buNone/>
              <a:defRPr sz="1200"/>
            </a:lvl4pPr>
            <a:lvl5pPr marL="1371498" indent="0" algn="ctr">
              <a:buNone/>
              <a:defRPr sz="1200"/>
            </a:lvl5pPr>
            <a:lvl6pPr marL="1714373" indent="0" algn="ctr">
              <a:buNone/>
              <a:defRPr sz="1200"/>
            </a:lvl6pPr>
            <a:lvl7pPr marL="2057246" indent="0" algn="ctr">
              <a:buNone/>
              <a:defRPr sz="1200"/>
            </a:lvl7pPr>
            <a:lvl8pPr marL="2400120" indent="0" algn="ctr">
              <a:buNone/>
              <a:defRPr sz="1200"/>
            </a:lvl8pPr>
            <a:lvl9pPr marL="2742995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1143000" y="4327262"/>
            <a:ext cx="6858000" cy="1646237"/>
          </a:xfrm>
        </p:spPr>
        <p:txBody>
          <a:bodyPr>
            <a:noAutofit/>
          </a:bodyPr>
          <a:lstStyle>
            <a:lvl1pPr marL="0" indent="0" algn="ctr">
              <a:buNone/>
              <a:defRPr sz="2400" b="1">
                <a:solidFill>
                  <a:schemeClr val="bg1">
                    <a:lumMod val="65000"/>
                  </a:schemeClr>
                </a:solidFill>
              </a:defRPr>
            </a:lvl1pPr>
            <a:lvl2pPr marL="342875" indent="0" algn="ctr">
              <a:buNone/>
              <a:defRPr sz="2400" b="1">
                <a:solidFill>
                  <a:srgbClr val="898989"/>
                </a:solidFill>
              </a:defRPr>
            </a:lvl2pPr>
            <a:lvl3pPr marL="685749" indent="0" algn="ctr">
              <a:buNone/>
              <a:defRPr sz="2400" b="1">
                <a:solidFill>
                  <a:srgbClr val="898989"/>
                </a:solidFill>
              </a:defRPr>
            </a:lvl3pPr>
            <a:lvl4pPr marL="1028624" indent="0" algn="ctr">
              <a:buNone/>
              <a:defRPr sz="2400" b="1">
                <a:solidFill>
                  <a:srgbClr val="898989"/>
                </a:solidFill>
              </a:defRPr>
            </a:lvl4pPr>
            <a:lvl5pPr marL="1371498" indent="0" algn="ctr">
              <a:buNone/>
              <a:defRPr sz="2400" b="1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subtitle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7338" y="692797"/>
            <a:ext cx="2409324" cy="661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322469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(1 line) - Screen Only">
    <p:bg>
      <p:bgPr>
        <a:solidFill>
          <a:srgbClr val="003E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43000" y="1360614"/>
            <a:ext cx="6858000" cy="2387600"/>
          </a:xfrm>
        </p:spPr>
        <p:txBody>
          <a:bodyPr anchor="b">
            <a:normAutofit/>
          </a:bodyPr>
          <a:lstStyle>
            <a:lvl1pPr algn="ctr">
              <a:lnSpc>
                <a:spcPct val="75000"/>
              </a:lnSpc>
              <a:defRPr sz="6000" spc="-225">
                <a:solidFill>
                  <a:srgbClr val="003F80"/>
                </a:solidFill>
              </a:defRPr>
            </a:lvl1pPr>
          </a:lstStyle>
          <a:p>
            <a:r>
              <a:rPr lang="en-US" dirty="0"/>
              <a:t>Click to edit Master title style (1 line)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6194612"/>
            <a:ext cx="6858000" cy="455570"/>
          </a:xfrm>
        </p:spPr>
        <p:txBody>
          <a:bodyPr>
            <a:normAutofit/>
          </a:bodyPr>
          <a:lstStyle>
            <a:lvl1pPr marL="0" indent="0" algn="ctr">
              <a:buNone/>
              <a:defRPr sz="1350">
                <a:solidFill>
                  <a:srgbClr val="003F80"/>
                </a:solidFill>
              </a:defRPr>
            </a:lvl1pPr>
            <a:lvl2pPr marL="342875" indent="0" algn="ctr">
              <a:buNone/>
              <a:defRPr sz="1500"/>
            </a:lvl2pPr>
            <a:lvl3pPr marL="685749" indent="0" algn="ctr">
              <a:buNone/>
              <a:defRPr sz="1350"/>
            </a:lvl3pPr>
            <a:lvl4pPr marL="1028624" indent="0" algn="ctr">
              <a:buNone/>
              <a:defRPr sz="1200"/>
            </a:lvl4pPr>
            <a:lvl5pPr marL="1371498" indent="0" algn="ctr">
              <a:buNone/>
              <a:defRPr sz="1200"/>
            </a:lvl5pPr>
            <a:lvl6pPr marL="1714373" indent="0" algn="ctr">
              <a:buNone/>
              <a:defRPr sz="1200"/>
            </a:lvl6pPr>
            <a:lvl7pPr marL="2057246" indent="0" algn="ctr">
              <a:buNone/>
              <a:defRPr sz="1200"/>
            </a:lvl7pPr>
            <a:lvl8pPr marL="2400120" indent="0" algn="ctr">
              <a:buNone/>
              <a:defRPr sz="1200"/>
            </a:lvl8pPr>
            <a:lvl9pPr marL="2742995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1143000" y="3748095"/>
            <a:ext cx="6858000" cy="1646237"/>
          </a:xfrm>
        </p:spPr>
        <p:txBody>
          <a:bodyPr>
            <a:noAutofit/>
          </a:bodyPr>
          <a:lstStyle>
            <a:lvl1pPr marL="0" indent="0" algn="ctr">
              <a:buNone/>
              <a:defRPr sz="2400" b="1">
                <a:solidFill>
                  <a:schemeClr val="bg1">
                    <a:lumMod val="65000"/>
                  </a:schemeClr>
                </a:solidFill>
              </a:defRPr>
            </a:lvl1pPr>
            <a:lvl2pPr marL="342875" indent="0" algn="ctr">
              <a:buNone/>
              <a:defRPr sz="2400" b="1">
                <a:solidFill>
                  <a:srgbClr val="898989"/>
                </a:solidFill>
              </a:defRPr>
            </a:lvl2pPr>
            <a:lvl3pPr marL="685749" indent="0" algn="ctr">
              <a:buNone/>
              <a:defRPr sz="2400" b="1">
                <a:solidFill>
                  <a:srgbClr val="898989"/>
                </a:solidFill>
              </a:defRPr>
            </a:lvl3pPr>
            <a:lvl4pPr marL="1028624" indent="0" algn="ctr">
              <a:buNone/>
              <a:defRPr sz="2400" b="1">
                <a:solidFill>
                  <a:srgbClr val="898989"/>
                </a:solidFill>
              </a:defRPr>
            </a:lvl4pPr>
            <a:lvl5pPr marL="1371498" indent="0" algn="ctr">
              <a:buNone/>
              <a:defRPr sz="2400" b="1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subtitle styles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8048" y="699244"/>
            <a:ext cx="2407901" cy="661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2202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rgbClr val="002D6C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9/11/2023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rgbClr val="003E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43000" y="1939655"/>
            <a:ext cx="6858000" cy="2387600"/>
          </a:xfrm>
        </p:spPr>
        <p:txBody>
          <a:bodyPr anchor="b">
            <a:normAutofit/>
          </a:bodyPr>
          <a:lstStyle>
            <a:lvl1pPr algn="ctr">
              <a:lnSpc>
                <a:spcPct val="75000"/>
              </a:lnSpc>
              <a:defRPr sz="6000" spc="-225">
                <a:solidFill>
                  <a:srgbClr val="003F80"/>
                </a:solidFill>
              </a:defRPr>
            </a:lvl1pPr>
          </a:lstStyle>
          <a:p>
            <a:r>
              <a:rPr lang="en-US" dirty="0"/>
              <a:t>Click to edit Master title style (2 lines)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6194612"/>
            <a:ext cx="6858000" cy="455570"/>
          </a:xfrm>
        </p:spPr>
        <p:txBody>
          <a:bodyPr>
            <a:normAutofit/>
          </a:bodyPr>
          <a:lstStyle>
            <a:lvl1pPr marL="0" indent="0" algn="ctr">
              <a:buNone/>
              <a:defRPr sz="1350">
                <a:solidFill>
                  <a:srgbClr val="003F80"/>
                </a:solidFill>
              </a:defRPr>
            </a:lvl1pPr>
            <a:lvl2pPr marL="342875" indent="0" algn="ctr">
              <a:buNone/>
              <a:defRPr sz="1500"/>
            </a:lvl2pPr>
            <a:lvl3pPr marL="685749" indent="0" algn="ctr">
              <a:buNone/>
              <a:defRPr sz="1350"/>
            </a:lvl3pPr>
            <a:lvl4pPr marL="1028624" indent="0" algn="ctr">
              <a:buNone/>
              <a:defRPr sz="1200"/>
            </a:lvl4pPr>
            <a:lvl5pPr marL="1371498" indent="0" algn="ctr">
              <a:buNone/>
              <a:defRPr sz="1200"/>
            </a:lvl5pPr>
            <a:lvl6pPr marL="1714373" indent="0" algn="ctr">
              <a:buNone/>
              <a:defRPr sz="1200"/>
            </a:lvl6pPr>
            <a:lvl7pPr marL="2057246" indent="0" algn="ctr">
              <a:buNone/>
              <a:defRPr sz="1200"/>
            </a:lvl7pPr>
            <a:lvl8pPr marL="2400120" indent="0" algn="ctr">
              <a:buNone/>
              <a:defRPr sz="1200"/>
            </a:lvl8pPr>
            <a:lvl9pPr marL="2742995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1143000" y="4327262"/>
            <a:ext cx="6858000" cy="1646237"/>
          </a:xfrm>
        </p:spPr>
        <p:txBody>
          <a:bodyPr>
            <a:noAutofit/>
          </a:bodyPr>
          <a:lstStyle>
            <a:lvl1pPr marL="0" indent="0" algn="ctr">
              <a:buNone/>
              <a:defRPr sz="2400" b="1">
                <a:solidFill>
                  <a:schemeClr val="bg1">
                    <a:lumMod val="65000"/>
                  </a:schemeClr>
                </a:solidFill>
              </a:defRPr>
            </a:lvl1pPr>
            <a:lvl2pPr marL="342875" indent="0" algn="ctr">
              <a:buNone/>
              <a:defRPr sz="2400" b="1">
                <a:solidFill>
                  <a:srgbClr val="898989"/>
                </a:solidFill>
              </a:defRPr>
            </a:lvl2pPr>
            <a:lvl3pPr marL="685749" indent="0" algn="ctr">
              <a:buNone/>
              <a:defRPr sz="2400" b="1">
                <a:solidFill>
                  <a:srgbClr val="898989"/>
                </a:solidFill>
              </a:defRPr>
            </a:lvl3pPr>
            <a:lvl4pPr marL="1028624" indent="0" algn="ctr">
              <a:buNone/>
              <a:defRPr sz="2400" b="1">
                <a:solidFill>
                  <a:srgbClr val="898989"/>
                </a:solidFill>
              </a:defRPr>
            </a:lvl4pPr>
            <a:lvl5pPr marL="1371498" indent="0" algn="ctr">
              <a:buNone/>
              <a:defRPr sz="2400" b="1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subtitle styles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8048" y="699244"/>
            <a:ext cx="2407901" cy="661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263872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hapter Slide - Screen Only">
    <p:bg>
      <p:bgPr>
        <a:solidFill>
          <a:srgbClr val="003E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7E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lnSpc>
                <a:spcPts val="45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chapter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 b="1">
                <a:solidFill>
                  <a:schemeClr val="bg1">
                    <a:lumMod val="85000"/>
                  </a:schemeClr>
                </a:solidFill>
              </a:defRPr>
            </a:lvl1pPr>
            <a:lvl2pPr marL="342875" indent="0" algn="ctr">
              <a:buNone/>
              <a:defRPr sz="1500"/>
            </a:lvl2pPr>
            <a:lvl3pPr marL="685749" indent="0" algn="ctr">
              <a:buNone/>
              <a:defRPr sz="1350"/>
            </a:lvl3pPr>
            <a:lvl4pPr marL="1028624" indent="0" algn="ctr">
              <a:buNone/>
              <a:defRPr sz="1200"/>
            </a:lvl4pPr>
            <a:lvl5pPr marL="1371498" indent="0" algn="ctr">
              <a:buNone/>
              <a:defRPr sz="1200"/>
            </a:lvl5pPr>
            <a:lvl6pPr marL="1714373" indent="0" algn="ctr">
              <a:buNone/>
              <a:defRPr sz="1200"/>
            </a:lvl6pPr>
            <a:lvl7pPr marL="2057246" indent="0" algn="ctr">
              <a:buNone/>
              <a:defRPr sz="1200"/>
            </a:lvl7pPr>
            <a:lvl8pPr marL="2400120" indent="0" algn="ctr">
              <a:buNone/>
              <a:defRPr sz="1200"/>
            </a:lvl8pPr>
            <a:lvl9pPr marL="2742995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75886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hapter Slide">
    <p:bg>
      <p:bgPr>
        <a:solidFill>
          <a:srgbClr val="003E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lnSpc>
                <a:spcPts val="4500"/>
              </a:lnSpc>
              <a:defRPr sz="4500">
                <a:solidFill>
                  <a:srgbClr val="007EB4"/>
                </a:solidFill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chapter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 b="1">
                <a:solidFill>
                  <a:srgbClr val="898989"/>
                </a:solidFill>
              </a:defRPr>
            </a:lvl1pPr>
            <a:lvl2pPr marL="342875" indent="0" algn="ctr">
              <a:buNone/>
              <a:defRPr sz="1500"/>
            </a:lvl2pPr>
            <a:lvl3pPr marL="685749" indent="0" algn="ctr">
              <a:buNone/>
              <a:defRPr sz="1350"/>
            </a:lvl3pPr>
            <a:lvl4pPr marL="1028624" indent="0" algn="ctr">
              <a:buNone/>
              <a:defRPr sz="1200"/>
            </a:lvl4pPr>
            <a:lvl5pPr marL="1371498" indent="0" algn="ctr">
              <a:buNone/>
              <a:defRPr sz="1200"/>
            </a:lvl5pPr>
            <a:lvl6pPr marL="1714373" indent="0" algn="ctr">
              <a:buNone/>
              <a:defRPr sz="1200"/>
            </a:lvl6pPr>
            <a:lvl7pPr marL="2057246" indent="0" algn="ctr">
              <a:buNone/>
              <a:defRPr sz="1200"/>
            </a:lvl7pPr>
            <a:lvl8pPr marL="2400120" indent="0" algn="ctr">
              <a:buNone/>
              <a:defRPr sz="1200"/>
            </a:lvl8pPr>
            <a:lvl9pPr marL="2742995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81391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hapter Slide Al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99597" y="1268765"/>
            <a:ext cx="6944810" cy="2237228"/>
          </a:xfrm>
        </p:spPr>
        <p:txBody>
          <a:bodyPr anchor="b"/>
          <a:lstStyle>
            <a:lvl1pPr>
              <a:lnSpc>
                <a:spcPts val="4500"/>
              </a:lnSpc>
              <a:defRPr sz="4500"/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chapter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103254" y="3613579"/>
            <a:ext cx="6944810" cy="1500187"/>
          </a:xfrm>
        </p:spPr>
        <p:txBody>
          <a:bodyPr/>
          <a:lstStyle>
            <a:lvl1pPr marL="0" indent="0" algn="ctr">
              <a:buNone/>
              <a:defRPr sz="1800" b="1">
                <a:solidFill>
                  <a:schemeClr val="tx1">
                    <a:tint val="75000"/>
                  </a:schemeClr>
                </a:solidFill>
              </a:defRPr>
            </a:lvl1pPr>
            <a:lvl2pPr marL="34287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49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2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49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37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4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2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299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19964-A6A4-B040-94EE-59D007E5DCB1}" type="datetime4">
              <a:rPr lang="en-US" smtClean="0"/>
              <a:t>September 11,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B44B9-F1EC-4F4B-88D4-413245C9CD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892824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-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8608"/>
            <a:ext cx="7886700" cy="59890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417815" y="6194307"/>
            <a:ext cx="1795815" cy="365125"/>
          </a:xfrm>
        </p:spPr>
        <p:txBody>
          <a:bodyPr/>
          <a:lstStyle/>
          <a:p>
            <a:fld id="{5C63769D-CC2F-864E-9501-A077951EC7AD}" type="datetime4">
              <a:rPr lang="en-US" smtClean="0"/>
              <a:t>September 11, 2023</a:t>
            </a:fld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194307"/>
            <a:ext cx="30861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96510" y="6194307"/>
            <a:ext cx="2057400" cy="365125"/>
          </a:xfrm>
        </p:spPr>
        <p:txBody>
          <a:bodyPr/>
          <a:lstStyle/>
          <a:p>
            <a:fld id="{B1AB44B9-F1EC-4F4B-88D4-413245C9CD3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3"/>
          </p:nvPr>
        </p:nvSpPr>
        <p:spPr>
          <a:xfrm>
            <a:off x="628650" y="967512"/>
            <a:ext cx="7886700" cy="696071"/>
          </a:xfrm>
        </p:spPr>
        <p:txBody>
          <a:bodyPr>
            <a:normAutofit/>
          </a:bodyPr>
          <a:lstStyle>
            <a:lvl1pPr marL="0" indent="0" algn="ctr">
              <a:buNone/>
              <a:defRPr sz="1575" b="1">
                <a:solidFill>
                  <a:srgbClr val="898989"/>
                </a:solidFill>
              </a:defRPr>
            </a:lvl1pPr>
            <a:lvl2pPr marL="342875" indent="0" algn="ctr">
              <a:buNone/>
              <a:defRPr sz="1500"/>
            </a:lvl2pPr>
            <a:lvl3pPr marL="685749" indent="0" algn="ctr">
              <a:buNone/>
              <a:defRPr sz="1350"/>
            </a:lvl3pPr>
            <a:lvl4pPr marL="1028624" indent="0" algn="ctr">
              <a:buNone/>
              <a:defRPr sz="1200"/>
            </a:lvl4pPr>
            <a:lvl5pPr marL="1371498" indent="0" algn="ctr">
              <a:buNone/>
              <a:defRPr sz="1200"/>
            </a:lvl5pPr>
            <a:lvl6pPr marL="1714373" indent="0" algn="ctr">
              <a:buNone/>
              <a:defRPr sz="1200"/>
            </a:lvl6pPr>
            <a:lvl7pPr marL="2057246" indent="0" algn="ctr">
              <a:buNone/>
              <a:defRPr sz="1200"/>
            </a:lvl7pPr>
            <a:lvl8pPr marL="2400120" indent="0" algn="ctr">
              <a:buNone/>
              <a:defRPr sz="1200"/>
            </a:lvl8pPr>
            <a:lvl9pPr marL="2742995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32850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7026"/>
            <a:ext cx="7886700" cy="76252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68824"/>
            <a:ext cx="3886200" cy="46081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68824"/>
            <a:ext cx="3886200" cy="46081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73E27-9D36-B645-8BBE-7A2B9B52A935}" type="datetime4">
              <a:rPr lang="en-US" smtClean="0"/>
              <a:t>September 11, 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B44B9-F1EC-4F4B-88D4-413245C9CD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386897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73996"/>
            <a:ext cx="7886700" cy="116177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586908"/>
          </a:xfrm>
        </p:spPr>
        <p:txBody>
          <a:bodyPr anchor="b">
            <a:normAutofit/>
          </a:bodyPr>
          <a:lstStyle>
            <a:lvl1pPr marL="0" indent="0">
              <a:buNone/>
              <a:defRPr sz="2100" b="1">
                <a:solidFill>
                  <a:srgbClr val="898989"/>
                </a:solidFill>
              </a:defRPr>
            </a:lvl1pPr>
            <a:lvl2pPr marL="342875" indent="0">
              <a:buNone/>
              <a:defRPr sz="1500" b="1"/>
            </a:lvl2pPr>
            <a:lvl3pPr marL="685749" indent="0">
              <a:buNone/>
              <a:defRPr sz="1350" b="1"/>
            </a:lvl3pPr>
            <a:lvl4pPr marL="1028624" indent="0">
              <a:buNone/>
              <a:defRPr sz="1200" b="1"/>
            </a:lvl4pPr>
            <a:lvl5pPr marL="1371498" indent="0">
              <a:buNone/>
              <a:defRPr sz="1200" b="1"/>
            </a:lvl5pPr>
            <a:lvl6pPr marL="1714373" indent="0">
              <a:buNone/>
              <a:defRPr sz="1200" b="1"/>
            </a:lvl6pPr>
            <a:lvl7pPr marL="2057246" indent="0">
              <a:buNone/>
              <a:defRPr sz="1200" b="1"/>
            </a:lvl7pPr>
            <a:lvl8pPr marL="2400120" indent="0">
              <a:buNone/>
              <a:defRPr sz="1200" b="1"/>
            </a:lvl8pPr>
            <a:lvl9pPr marL="2742995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586908"/>
          </a:xfrm>
        </p:spPr>
        <p:txBody>
          <a:bodyPr anchor="b">
            <a:normAutofit/>
          </a:bodyPr>
          <a:lstStyle>
            <a:lvl1pPr marL="0" indent="0">
              <a:buNone/>
              <a:defRPr sz="2100" b="1">
                <a:solidFill>
                  <a:srgbClr val="898989"/>
                </a:solidFill>
              </a:defRPr>
            </a:lvl1pPr>
            <a:lvl2pPr marL="342875" indent="0">
              <a:buNone/>
              <a:defRPr sz="1500" b="1"/>
            </a:lvl2pPr>
            <a:lvl3pPr marL="685749" indent="0">
              <a:buNone/>
              <a:defRPr sz="1350" b="1"/>
            </a:lvl3pPr>
            <a:lvl4pPr marL="1028624" indent="0">
              <a:buNone/>
              <a:defRPr sz="1200" b="1"/>
            </a:lvl4pPr>
            <a:lvl5pPr marL="1371498" indent="0">
              <a:buNone/>
              <a:defRPr sz="1200" b="1"/>
            </a:lvl5pPr>
            <a:lvl6pPr marL="1714373" indent="0">
              <a:buNone/>
              <a:defRPr sz="1200" b="1"/>
            </a:lvl6pPr>
            <a:lvl7pPr marL="2057246" indent="0">
              <a:buNone/>
              <a:defRPr sz="1200" b="1"/>
            </a:lvl7pPr>
            <a:lvl8pPr marL="2400120" indent="0">
              <a:buNone/>
              <a:defRPr sz="1200" b="1"/>
            </a:lvl8pPr>
            <a:lvl9pPr marL="2742995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1F02B-F0FB-0A4F-BFD9-D3256C53A202}" type="datetime4">
              <a:rPr lang="en-US" smtClean="0"/>
              <a:t>September 11, 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B44B9-F1EC-4F4B-88D4-413245C9CD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03877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6C03B-1ECF-324C-BC62-0687230E677D}" type="datetime4">
              <a:rPr lang="en-US" smtClean="0"/>
              <a:t>September 11, 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B44B9-F1EC-4F4B-88D4-413245C9CD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59403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2FA99-F507-8E4B-ABBC-A3B8BC89266F}" type="datetime4">
              <a:rPr lang="en-US" smtClean="0"/>
              <a:t>September 11, 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B44B9-F1EC-4F4B-88D4-413245C9CD3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01430197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987432"/>
            <a:ext cx="2949178" cy="1224275"/>
          </a:xfrm>
        </p:spPr>
        <p:txBody>
          <a:bodyPr anchor="t">
            <a:normAutofit/>
          </a:bodyPr>
          <a:lstStyle>
            <a:lvl1pPr algn="l">
              <a:defRPr sz="2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2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211700"/>
            <a:ext cx="2949178" cy="3657288"/>
          </a:xfrm>
        </p:spPr>
        <p:txBody>
          <a:bodyPr/>
          <a:lstStyle>
            <a:lvl1pPr marL="0" indent="0">
              <a:buNone/>
              <a:defRPr sz="1200" b="1">
                <a:solidFill>
                  <a:srgbClr val="898989"/>
                </a:solidFill>
              </a:defRPr>
            </a:lvl1pPr>
            <a:lvl2pPr marL="342875" indent="0">
              <a:buNone/>
              <a:defRPr sz="1050"/>
            </a:lvl2pPr>
            <a:lvl3pPr marL="685749" indent="0">
              <a:buNone/>
              <a:defRPr sz="900"/>
            </a:lvl3pPr>
            <a:lvl4pPr marL="1028624" indent="0">
              <a:buNone/>
              <a:defRPr sz="750"/>
            </a:lvl4pPr>
            <a:lvl5pPr marL="1371498" indent="0">
              <a:buNone/>
              <a:defRPr sz="750"/>
            </a:lvl5pPr>
            <a:lvl6pPr marL="1714373" indent="0">
              <a:buNone/>
              <a:defRPr sz="750"/>
            </a:lvl6pPr>
            <a:lvl7pPr marL="2057246" indent="0">
              <a:buNone/>
              <a:defRPr sz="750"/>
            </a:lvl7pPr>
            <a:lvl8pPr marL="2400120" indent="0">
              <a:buNone/>
              <a:defRPr sz="750"/>
            </a:lvl8pPr>
            <a:lvl9pPr marL="2742995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03C8E-ED71-CF4A-92C6-E7239BE1B2FF}" type="datetime4">
              <a:rPr lang="en-US" smtClean="0"/>
              <a:t>September 11, 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B44B9-F1EC-4F4B-88D4-413245C9CD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795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9/11/2023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32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75" indent="0">
              <a:buNone/>
              <a:defRPr sz="2100"/>
            </a:lvl2pPr>
            <a:lvl3pPr marL="685749" indent="0">
              <a:buNone/>
              <a:defRPr sz="1800"/>
            </a:lvl3pPr>
            <a:lvl4pPr marL="1028624" indent="0">
              <a:buNone/>
              <a:defRPr sz="1500"/>
            </a:lvl4pPr>
            <a:lvl5pPr marL="1371498" indent="0">
              <a:buNone/>
              <a:defRPr sz="1500"/>
            </a:lvl5pPr>
            <a:lvl6pPr marL="1714373" indent="0">
              <a:buNone/>
              <a:defRPr sz="1500"/>
            </a:lvl6pPr>
            <a:lvl7pPr marL="2057246" indent="0">
              <a:buNone/>
              <a:defRPr sz="1500"/>
            </a:lvl7pPr>
            <a:lvl8pPr marL="2400120" indent="0">
              <a:buNone/>
              <a:defRPr sz="1500"/>
            </a:lvl8pPr>
            <a:lvl9pPr marL="2742995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3769D-CC2F-864E-9501-A077951EC7AD}" type="datetime4">
              <a:rPr lang="en-US" smtClean="0"/>
              <a:t>September 11, 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B44B9-F1EC-4F4B-88D4-413245C9CD3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29841" y="987432"/>
            <a:ext cx="2949178" cy="1224275"/>
          </a:xfrm>
        </p:spPr>
        <p:txBody>
          <a:bodyPr anchor="t">
            <a:normAutofit/>
          </a:bodyPr>
          <a:lstStyle>
            <a:lvl1pPr algn="l">
              <a:defRPr sz="2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211700"/>
            <a:ext cx="2949178" cy="3657288"/>
          </a:xfrm>
        </p:spPr>
        <p:txBody>
          <a:bodyPr/>
          <a:lstStyle>
            <a:lvl1pPr marL="0" indent="0">
              <a:buNone/>
              <a:defRPr sz="1200" b="1">
                <a:solidFill>
                  <a:srgbClr val="898989"/>
                </a:solidFill>
              </a:defRPr>
            </a:lvl1pPr>
            <a:lvl2pPr marL="342875" indent="0">
              <a:buNone/>
              <a:defRPr sz="1050"/>
            </a:lvl2pPr>
            <a:lvl3pPr marL="685749" indent="0">
              <a:buNone/>
              <a:defRPr sz="900"/>
            </a:lvl3pPr>
            <a:lvl4pPr marL="1028624" indent="0">
              <a:buNone/>
              <a:defRPr sz="750"/>
            </a:lvl4pPr>
            <a:lvl5pPr marL="1371498" indent="0">
              <a:buNone/>
              <a:defRPr sz="750"/>
            </a:lvl5pPr>
            <a:lvl6pPr marL="1714373" indent="0">
              <a:buNone/>
              <a:defRPr sz="750"/>
            </a:lvl6pPr>
            <a:lvl7pPr marL="2057246" indent="0">
              <a:buNone/>
              <a:defRPr sz="750"/>
            </a:lvl7pPr>
            <a:lvl8pPr marL="2400120" indent="0">
              <a:buNone/>
              <a:defRPr sz="750"/>
            </a:lvl8pPr>
            <a:lvl9pPr marL="2742995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7317377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109" charset="0"/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www.sba.gov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109" charset="0"/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fld id="{504281D5-3616-403A-A821-05ED70E516A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880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 -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30650"/>
            <a:ext cx="7886700" cy="40011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55442" y="1873453"/>
            <a:ext cx="4364355" cy="14619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390920" y="6194301"/>
            <a:ext cx="1795815" cy="276999"/>
          </a:xfrm>
        </p:spPr>
        <p:txBody>
          <a:bodyPr/>
          <a:lstStyle/>
          <a:p>
            <a:fld id="{340AEF0B-12BB-4B04-AD74-4D009DFBB337}" type="datetime4">
              <a:rPr lang="en-US" smtClean="0"/>
              <a:t>September 11, 2023</a:t>
            </a:fld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194301"/>
            <a:ext cx="3086100" cy="830997"/>
          </a:xfrm>
        </p:spPr>
        <p:txBody>
          <a:bodyPr/>
          <a:lstStyle/>
          <a:p>
            <a:r>
              <a:rPr lang="en-US" dirty="0"/>
              <a:t>Pre-Decisional and Deliberative Not for Public Release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96510" y="6194301"/>
            <a:ext cx="2057400" cy="276999"/>
          </a:xfrm>
        </p:spPr>
        <p:txBody>
          <a:bodyPr/>
          <a:lstStyle/>
          <a:p>
            <a:fld id="{B1AB44B9-F1EC-4F4B-88D4-413245C9CD3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3"/>
          </p:nvPr>
        </p:nvSpPr>
        <p:spPr>
          <a:xfrm>
            <a:off x="628650" y="1129555"/>
            <a:ext cx="7886700" cy="696071"/>
          </a:xfrm>
        </p:spPr>
        <p:txBody>
          <a:bodyPr>
            <a:normAutofit/>
          </a:bodyPr>
          <a:lstStyle>
            <a:lvl1pPr marL="0" indent="0" algn="ctr">
              <a:buNone/>
              <a:defRPr sz="1575" b="1">
                <a:solidFill>
                  <a:srgbClr val="898989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116771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>
            <a:norm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dirty="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>
            <a:normAutofit/>
          </a:bodyPr>
          <a:lstStyle>
            <a:lvl1pPr>
              <a:defRPr lang="en-US" smtClean="0"/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FCCF97D-BFD8-22EB-27C7-80E90A89B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1" y="666690"/>
            <a:ext cx="7258049" cy="400110"/>
          </a:xfrm>
        </p:spPr>
        <p:txBody>
          <a:bodyPr anchor="b"/>
          <a:lstStyle>
            <a:lvl1pPr algn="l">
              <a:defRPr b="1" i="0">
                <a:solidFill>
                  <a:srgbClr val="8F77B6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8EB9504-6497-26AB-EBC2-F28791406A5B}"/>
              </a:ext>
            </a:extLst>
          </p:cNvPr>
          <p:cNvSpPr txBox="1"/>
          <p:nvPr userDrawn="1"/>
        </p:nvSpPr>
        <p:spPr>
          <a:xfrm>
            <a:off x="8136007" y="152401"/>
            <a:ext cx="1600200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b="0" i="1" u="none" strike="noStrike" dirty="0">
                <a:solidFill>
                  <a:schemeClr val="bg1">
                    <a:lumMod val="65000"/>
                  </a:schemeClr>
                </a:solidFill>
                <a:effectLst/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UNCLASSIFIED</a:t>
            </a:r>
            <a:endParaRPr lang="en-US" sz="750" b="0" i="1" dirty="0">
              <a:solidFill>
                <a:schemeClr val="bg1">
                  <a:lumMod val="65000"/>
                </a:schemeClr>
              </a:solidFill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sp>
        <p:nvSpPr>
          <p:cNvPr id="17" name="Date Placeholder 4">
            <a:extLst>
              <a:ext uri="{FF2B5EF4-FFF2-40B4-BE49-F238E27FC236}">
                <a16:creationId xmlns:a16="http://schemas.microsoft.com/office/drawing/2014/main" id="{3DAFA6C6-EBF9-D2B5-535D-000119ACF9B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00850" y="6200003"/>
            <a:ext cx="1352550" cy="553998"/>
          </a:xfrm>
        </p:spPr>
        <p:txBody>
          <a:bodyPr anchor="ctr"/>
          <a:lstStyle>
            <a:lvl1pPr>
              <a:defRPr b="0" i="0">
                <a:solidFill>
                  <a:schemeClr val="bg1">
                    <a:lumMod val="6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r>
              <a:rPr lang="en-US"/>
              <a:t>November 7, 2022</a:t>
            </a:r>
            <a:endParaRPr lang="en-US" dirty="0"/>
          </a:p>
        </p:txBody>
      </p:sp>
      <p:sp>
        <p:nvSpPr>
          <p:cNvPr id="18" name="Footer Placeholder 5">
            <a:extLst>
              <a:ext uri="{FF2B5EF4-FFF2-40B4-BE49-F238E27FC236}">
                <a16:creationId xmlns:a16="http://schemas.microsoft.com/office/drawing/2014/main" id="{4DF72702-BEB7-9D5F-7358-1AF3F0459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85467" y="5999203"/>
            <a:ext cx="3173068" cy="553998"/>
          </a:xfrm>
        </p:spPr>
        <p:txBody>
          <a:bodyPr anchor="b"/>
          <a:lstStyle>
            <a:lvl1pPr algn="ctr">
              <a:defRPr b="0" i="0">
                <a:solidFill>
                  <a:schemeClr val="bg1">
                    <a:lumMod val="6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r>
              <a:rPr lang="en-US"/>
              <a:t>SB Strategy Strategy &amp; Small Business Performance </a:t>
            </a:r>
          </a:p>
        </p:txBody>
      </p:sp>
      <p:sp>
        <p:nvSpPr>
          <p:cNvPr id="19" name="Slide Number Placeholder 6">
            <a:extLst>
              <a:ext uri="{FF2B5EF4-FFF2-40B4-BE49-F238E27FC236}">
                <a16:creationId xmlns:a16="http://schemas.microsoft.com/office/drawing/2014/main" id="{AF3D9303-1F1E-A20D-B8A8-EC303743D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29600" y="6414702"/>
            <a:ext cx="457200" cy="138499"/>
          </a:xfrm>
        </p:spPr>
        <p:txBody>
          <a:bodyPr anchor="b"/>
          <a:lstStyle>
            <a:lvl1pPr>
              <a:defRPr sz="900" b="0" i="0">
                <a:solidFill>
                  <a:schemeClr val="bg1">
                    <a:lumMod val="6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fld id="{2770223D-10EB-4AF9-BCEE-A95FE8AF22C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D5B5E3E-8D57-5A68-99CC-12591DA8B262}"/>
              </a:ext>
            </a:extLst>
          </p:cNvPr>
          <p:cNvSpPr txBox="1"/>
          <p:nvPr userDrawn="1"/>
        </p:nvSpPr>
        <p:spPr>
          <a:xfrm>
            <a:off x="4086225" y="6614085"/>
            <a:ext cx="1600200" cy="207749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750" b="0" i="1" u="none" strike="noStrike" dirty="0">
                <a:solidFill>
                  <a:schemeClr val="bg1">
                    <a:lumMod val="65000"/>
                  </a:schemeClr>
                </a:solidFill>
                <a:effectLst/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UNCLASSIFIED</a:t>
            </a:r>
            <a:endParaRPr lang="en-US" sz="750" b="0" i="1" dirty="0">
              <a:solidFill>
                <a:schemeClr val="bg1">
                  <a:lumMod val="65000"/>
                </a:schemeClr>
              </a:solidFill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pic>
        <p:nvPicPr>
          <p:cNvPr id="5" name="Picture 1">
            <a:extLst>
              <a:ext uri="{FF2B5EF4-FFF2-40B4-BE49-F238E27FC236}">
                <a16:creationId xmlns:a16="http://schemas.microsoft.com/office/drawing/2014/main" id="{69DAA9AA-6FD5-4264-2E85-5D4FD9414FD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832" y="6309407"/>
            <a:ext cx="2757435" cy="396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53174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41144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109" charset="0"/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www.sba.gov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109" charset="0"/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fld id="{504281D5-3616-403A-A821-05ED70E516A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6124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slideLayout" Target="../slideLayouts/slideLayout19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Relationship Id="rId14" Type="http://schemas.openxmlformats.org/officeDocument/2006/relationships/image" Target="../media/image3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slideLayout" Target="../slideLayouts/slideLayout32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31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21.xml"/><Relationship Id="rId16" Type="http://schemas.openxmlformats.org/officeDocument/2006/relationships/slideLayout" Target="../slideLayouts/slideLayout35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Relationship Id="rId14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slideLayout" Target="../slideLayouts/slideLayout48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7.xml"/><Relationship Id="rId17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6" Type="http://schemas.openxmlformats.org/officeDocument/2006/relationships/slideLayout" Target="../slideLayouts/slideLayout51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Relationship Id="rId14" Type="http://schemas.openxmlformats.org/officeDocument/2006/relationships/slideLayout" Target="../slideLayouts/slideLayout4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96012" y="83819"/>
            <a:ext cx="8952230" cy="330835"/>
          </a:xfrm>
          <a:custGeom>
            <a:avLst/>
            <a:gdLst/>
            <a:ahLst/>
            <a:cxnLst/>
            <a:rect l="l" t="t" r="r" b="b"/>
            <a:pathLst>
              <a:path w="8952230" h="330834">
                <a:moveTo>
                  <a:pt x="8825471" y="0"/>
                </a:moveTo>
                <a:lnTo>
                  <a:pt x="126492" y="0"/>
                </a:lnTo>
                <a:lnTo>
                  <a:pt x="0" y="0"/>
                </a:lnTo>
                <a:lnTo>
                  <a:pt x="0" y="126492"/>
                </a:lnTo>
                <a:lnTo>
                  <a:pt x="0" y="330708"/>
                </a:lnTo>
                <a:lnTo>
                  <a:pt x="126492" y="330708"/>
                </a:lnTo>
                <a:lnTo>
                  <a:pt x="126492" y="126492"/>
                </a:lnTo>
                <a:lnTo>
                  <a:pt x="8825471" y="126492"/>
                </a:lnTo>
                <a:lnTo>
                  <a:pt x="8825471" y="0"/>
                </a:lnTo>
                <a:close/>
              </a:path>
              <a:path w="8952230" h="330834">
                <a:moveTo>
                  <a:pt x="8951976" y="0"/>
                </a:moveTo>
                <a:lnTo>
                  <a:pt x="8825484" y="0"/>
                </a:lnTo>
                <a:lnTo>
                  <a:pt x="8825484" y="330708"/>
                </a:lnTo>
                <a:lnTo>
                  <a:pt x="8951976" y="330708"/>
                </a:lnTo>
                <a:lnTo>
                  <a:pt x="8951976" y="0"/>
                </a:lnTo>
                <a:close/>
              </a:path>
            </a:pathLst>
          </a:custGeom>
          <a:solidFill>
            <a:srgbClr val="003E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507491" y="6646163"/>
            <a:ext cx="8414385" cy="127000"/>
          </a:xfrm>
          <a:custGeom>
            <a:avLst/>
            <a:gdLst/>
            <a:ahLst/>
            <a:cxnLst/>
            <a:rect l="l" t="t" r="r" b="b"/>
            <a:pathLst>
              <a:path w="8414385" h="127000">
                <a:moveTo>
                  <a:pt x="8414004" y="0"/>
                </a:moveTo>
                <a:lnTo>
                  <a:pt x="0" y="0"/>
                </a:lnTo>
                <a:lnTo>
                  <a:pt x="0" y="126491"/>
                </a:lnTo>
                <a:lnTo>
                  <a:pt x="8414004" y="126491"/>
                </a:lnTo>
                <a:lnTo>
                  <a:pt x="8414004" y="0"/>
                </a:lnTo>
                <a:close/>
              </a:path>
            </a:pathLst>
          </a:custGeom>
          <a:solidFill>
            <a:srgbClr val="CC353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8921496" y="6327647"/>
            <a:ext cx="127000" cy="447040"/>
          </a:xfrm>
          <a:custGeom>
            <a:avLst/>
            <a:gdLst/>
            <a:ahLst/>
            <a:cxnLst/>
            <a:rect l="l" t="t" r="r" b="b"/>
            <a:pathLst>
              <a:path w="127000" h="447040">
                <a:moveTo>
                  <a:pt x="126492" y="0"/>
                </a:moveTo>
                <a:lnTo>
                  <a:pt x="0" y="0"/>
                </a:lnTo>
                <a:lnTo>
                  <a:pt x="0" y="446531"/>
                </a:lnTo>
                <a:lnTo>
                  <a:pt x="123317" y="325666"/>
                </a:lnTo>
                <a:lnTo>
                  <a:pt x="126492" y="0"/>
                </a:lnTo>
                <a:close/>
              </a:path>
            </a:pathLst>
          </a:custGeom>
          <a:solidFill>
            <a:srgbClr val="003E8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09728" y="6512050"/>
            <a:ext cx="327617" cy="254505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645919" y="260095"/>
            <a:ext cx="5852160" cy="4991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1" i="0">
                <a:solidFill>
                  <a:srgbClr val="002D6C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155442" y="1873453"/>
            <a:ext cx="4364355" cy="33013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300" b="1" i="0">
                <a:solidFill>
                  <a:srgbClr val="002D6C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774" r:id="rId6"/>
    <p:sldLayoutId id="2147483775" r:id="rId7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04788" y="274638"/>
            <a:ext cx="8685212" cy="896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04788" y="1589850"/>
            <a:ext cx="8685212" cy="409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6898" y="1228863"/>
            <a:ext cx="8675687" cy="331787"/>
          </a:xfrm>
          <a:prstGeom prst="rect">
            <a:avLst/>
          </a:prstGeom>
          <a:gradFill rotWithShape="1">
            <a:gsLst>
              <a:gs pos="0">
                <a:srgbClr val="3F80CD"/>
              </a:gs>
              <a:gs pos="100000">
                <a:srgbClr val="9BC1FF"/>
              </a:gs>
            </a:gsLst>
            <a:lin ang="162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5" name="Picture 4" descr="SBA logo 1 and signature screen use.jp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469312" y="6011207"/>
            <a:ext cx="1423273" cy="655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340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</p:sldLayoutIdLst>
  <p:hf hd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+mj-lt"/>
          <a:ea typeface="ＭＳ Ｐゴシック" pitchFamily="-109" charset="-128"/>
          <a:cs typeface="ＭＳ Ｐゴシック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09" charset="-128"/>
          <a:cs typeface="ＭＳ Ｐゴシック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09" charset="-128"/>
          <a:cs typeface="ＭＳ Ｐゴシック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09" charset="-128"/>
          <a:cs typeface="ＭＳ Ｐゴシック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09" charset="-128"/>
          <a:cs typeface="ＭＳ Ｐゴシック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/>
        <a:buChar char="•"/>
        <a:defRPr sz="3200" kern="1200">
          <a:solidFill>
            <a:schemeClr val="tx1"/>
          </a:solidFill>
          <a:latin typeface="+mn-lt"/>
          <a:ea typeface="ＭＳ Ｐゴシック" pitchFamily="-109" charset="-128"/>
          <a:cs typeface="ＭＳ Ｐゴシック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/>
        <a:buChar char="•"/>
        <a:defRPr sz="2800" kern="1200">
          <a:solidFill>
            <a:schemeClr val="tx1"/>
          </a:solidFill>
          <a:latin typeface="+mn-lt"/>
          <a:ea typeface="ＭＳ Ｐゴシック" pitchFamily="-109" charset="-128"/>
          <a:cs typeface="ＭＳ Ｐゴシック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/>
        <a:buChar char="•"/>
        <a:defRPr sz="2400" kern="1200">
          <a:solidFill>
            <a:schemeClr val="tx1"/>
          </a:solidFill>
          <a:latin typeface="+mn-lt"/>
          <a:ea typeface="ＭＳ Ｐゴシック" pitchFamily="-109" charset="-128"/>
          <a:cs typeface="ＭＳ Ｐゴシック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/>
        <a:buChar char="•"/>
        <a:defRPr sz="2000" kern="1200">
          <a:solidFill>
            <a:schemeClr val="tx1"/>
          </a:solidFill>
          <a:latin typeface="+mn-lt"/>
          <a:ea typeface="ＭＳ Ｐゴシック" pitchFamily="-109" charset="-128"/>
          <a:cs typeface="ＭＳ Ｐゴシック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/>
        <a:buChar char="•"/>
        <a:defRPr sz="2000" kern="1200">
          <a:solidFill>
            <a:schemeClr val="tx1"/>
          </a:solidFill>
          <a:latin typeface="+mn-lt"/>
          <a:ea typeface="ＭＳ Ｐゴシック" pitchFamily="-109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 userDrawn="1"/>
        </p:nvGrpSpPr>
        <p:grpSpPr>
          <a:xfrm>
            <a:off x="96552" y="84029"/>
            <a:ext cx="8950896" cy="329742"/>
            <a:chOff x="157803" y="-1075245"/>
            <a:chExt cx="8950896" cy="329742"/>
          </a:xfrm>
        </p:grpSpPr>
        <p:sp>
          <p:nvSpPr>
            <p:cNvPr id="24" name="Rectangle 23"/>
            <p:cNvSpPr/>
            <p:nvPr userDrawn="1"/>
          </p:nvSpPr>
          <p:spPr>
            <a:xfrm rot="5400000">
              <a:off x="4506856" y="-5424296"/>
              <a:ext cx="126396" cy="8824500"/>
            </a:xfrm>
            <a:prstGeom prst="rect">
              <a:avLst/>
            </a:prstGeom>
            <a:solidFill>
              <a:srgbClr val="003F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>
                <a:ln>
                  <a:noFill/>
                </a:ln>
              </a:endParaRPr>
            </a:p>
          </p:txBody>
        </p:sp>
        <p:sp>
          <p:nvSpPr>
            <p:cNvPr id="26" name="Rectangle 25"/>
            <p:cNvSpPr/>
            <p:nvPr userDrawn="1"/>
          </p:nvSpPr>
          <p:spPr>
            <a:xfrm>
              <a:off x="8982303" y="-1075245"/>
              <a:ext cx="126396" cy="329742"/>
            </a:xfrm>
            <a:prstGeom prst="rect">
              <a:avLst/>
            </a:prstGeom>
            <a:solidFill>
              <a:srgbClr val="003F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>
                <a:ln>
                  <a:noFill/>
                </a:ln>
              </a:endParaRPr>
            </a:p>
          </p:txBody>
        </p:sp>
        <p:sp>
          <p:nvSpPr>
            <p:cNvPr id="28" name="Rectangle 27"/>
            <p:cNvSpPr/>
            <p:nvPr userDrawn="1"/>
          </p:nvSpPr>
          <p:spPr>
            <a:xfrm>
              <a:off x="157803" y="-1075245"/>
              <a:ext cx="126396" cy="329742"/>
            </a:xfrm>
            <a:prstGeom prst="rect">
              <a:avLst/>
            </a:prstGeom>
            <a:solidFill>
              <a:srgbClr val="003F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>
                <a:ln>
                  <a:noFill/>
                </a:ln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96510" y="619430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fld id="{B1AB44B9-F1EC-4F4B-88D4-413245C9CD3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7025"/>
            <a:ext cx="7886700" cy="116003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85748"/>
            <a:ext cx="7886700" cy="44465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194307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2"/>
          </p:nvPr>
        </p:nvSpPr>
        <p:spPr>
          <a:xfrm>
            <a:off x="419100" y="6194307"/>
            <a:ext cx="17676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fld id="{96B854B8-A2FC-3842-9F94-7A6835489AD3}" type="datetime4">
              <a:rPr lang="en-US" smtClean="0"/>
              <a:pPr/>
              <a:t>September 11, 2023</a:t>
            </a:fld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 rot="5400000">
            <a:off x="4651327" y="2502552"/>
            <a:ext cx="126396" cy="8413052"/>
          </a:xfrm>
          <a:prstGeom prst="rect">
            <a:avLst/>
          </a:prstGeom>
          <a:solidFill>
            <a:srgbClr val="CC35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ln>
                <a:noFill/>
              </a:ln>
            </a:endParaRPr>
          </a:p>
        </p:txBody>
      </p:sp>
      <p:sp>
        <p:nvSpPr>
          <p:cNvPr id="31" name="Rectangle 30"/>
          <p:cNvSpPr/>
          <p:nvPr userDrawn="1"/>
        </p:nvSpPr>
        <p:spPr>
          <a:xfrm>
            <a:off x="8921052" y="6328188"/>
            <a:ext cx="126396" cy="445733"/>
          </a:xfrm>
          <a:custGeom>
            <a:avLst/>
            <a:gdLst>
              <a:gd name="connsiteX0" fmla="*/ 0 w 126396"/>
              <a:gd name="connsiteY0" fmla="*/ 0 h 445733"/>
              <a:gd name="connsiteX1" fmla="*/ 126396 w 126396"/>
              <a:gd name="connsiteY1" fmla="*/ 0 h 445733"/>
              <a:gd name="connsiteX2" fmla="*/ 126396 w 126396"/>
              <a:gd name="connsiteY2" fmla="*/ 445733 h 445733"/>
              <a:gd name="connsiteX3" fmla="*/ 0 w 126396"/>
              <a:gd name="connsiteY3" fmla="*/ 445733 h 445733"/>
              <a:gd name="connsiteX4" fmla="*/ 0 w 126396"/>
              <a:gd name="connsiteY4" fmla="*/ 0 h 445733"/>
              <a:gd name="connsiteX0" fmla="*/ 0 w 126396"/>
              <a:gd name="connsiteY0" fmla="*/ 0 h 445733"/>
              <a:gd name="connsiteX1" fmla="*/ 126396 w 126396"/>
              <a:gd name="connsiteY1" fmla="*/ 0 h 445733"/>
              <a:gd name="connsiteX2" fmla="*/ 123221 w 126396"/>
              <a:gd name="connsiteY2" fmla="*/ 325083 h 445733"/>
              <a:gd name="connsiteX3" fmla="*/ 0 w 126396"/>
              <a:gd name="connsiteY3" fmla="*/ 445733 h 445733"/>
              <a:gd name="connsiteX4" fmla="*/ 0 w 126396"/>
              <a:gd name="connsiteY4" fmla="*/ 0 h 445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396" h="445733">
                <a:moveTo>
                  <a:pt x="0" y="0"/>
                </a:moveTo>
                <a:lnTo>
                  <a:pt x="126396" y="0"/>
                </a:lnTo>
                <a:cubicBezTo>
                  <a:pt x="125338" y="108361"/>
                  <a:pt x="124279" y="216722"/>
                  <a:pt x="123221" y="325083"/>
                </a:cubicBezTo>
                <a:lnTo>
                  <a:pt x="0" y="445733"/>
                </a:lnTo>
                <a:lnTo>
                  <a:pt x="0" y="0"/>
                </a:lnTo>
                <a:close/>
              </a:path>
            </a:pathLst>
          </a:custGeom>
          <a:solidFill>
            <a:srgbClr val="003F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ln>
                <a:noFill/>
              </a:ln>
            </a:endParaRPr>
          </a:p>
        </p:txBody>
      </p:sp>
      <p:pic>
        <p:nvPicPr>
          <p:cNvPr id="32" name="Picture 31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97" y="6512421"/>
            <a:ext cx="332145" cy="253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0517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  <p:sldLayoutId id="2147483692" r:id="rId13"/>
    <p:sldLayoutId id="2147483693" r:id="rId14"/>
    <p:sldLayoutId id="2147483694" r:id="rId15"/>
    <p:sldLayoutId id="2147483696" r:id="rId16"/>
  </p:sldLayoutIdLst>
  <p:hf hdr="0" ftr="0" dt="0"/>
  <p:txStyles>
    <p:titleStyle>
      <a:lvl1pPr algn="ctr" defTabSz="685749" rtl="0" eaLnBrk="1" latinLnBrk="0" hangingPunct="1">
        <a:lnSpc>
          <a:spcPct val="90000"/>
        </a:lnSpc>
        <a:spcBef>
          <a:spcPct val="0"/>
        </a:spcBef>
        <a:buNone/>
        <a:defRPr sz="2700" b="1" i="0" kern="1200" spc="-75" baseline="0">
          <a:solidFill>
            <a:srgbClr val="003F80"/>
          </a:solidFill>
          <a:latin typeface="Source Sans Pro" charset="0"/>
          <a:ea typeface="Source Sans Pro" charset="0"/>
          <a:cs typeface="Source Sans Pro" charset="0"/>
        </a:defRPr>
      </a:lvl1pPr>
    </p:titleStyle>
    <p:bodyStyle>
      <a:lvl1pPr marL="171438" indent="-171438" algn="l" defTabSz="685749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Source Sans Pro" charset="0"/>
          <a:ea typeface="Source Sans Pro" charset="0"/>
          <a:cs typeface="Source Sans Pro" charset="0"/>
        </a:defRPr>
      </a:lvl1pPr>
      <a:lvl2pPr marL="514313" indent="-171438" algn="l" defTabSz="685749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Source Sans Pro" charset="0"/>
          <a:ea typeface="Source Sans Pro" charset="0"/>
          <a:cs typeface="Source Sans Pro" charset="0"/>
        </a:defRPr>
      </a:lvl2pPr>
      <a:lvl3pPr marL="857186" indent="-171438" algn="l" defTabSz="685749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Source Sans Pro" charset="0"/>
          <a:ea typeface="Source Sans Pro" charset="0"/>
          <a:cs typeface="Source Sans Pro" charset="0"/>
        </a:defRPr>
      </a:lvl3pPr>
      <a:lvl4pPr marL="1200060" indent="-171438" algn="l" defTabSz="685749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Source Sans Pro" charset="0"/>
          <a:ea typeface="Source Sans Pro" charset="0"/>
          <a:cs typeface="Source Sans Pro" charset="0"/>
        </a:defRPr>
      </a:lvl4pPr>
      <a:lvl5pPr marL="1542935" indent="-171438" algn="l" defTabSz="685749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Source Sans Pro" charset="0"/>
          <a:ea typeface="Source Sans Pro" charset="0"/>
          <a:cs typeface="Source Sans Pro" charset="0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 userDrawn="1"/>
        </p:nvGrpSpPr>
        <p:grpSpPr>
          <a:xfrm>
            <a:off x="96552" y="84029"/>
            <a:ext cx="8950896" cy="329742"/>
            <a:chOff x="157803" y="-1075245"/>
            <a:chExt cx="8950896" cy="329742"/>
          </a:xfrm>
        </p:grpSpPr>
        <p:sp>
          <p:nvSpPr>
            <p:cNvPr id="24" name="Rectangle 23"/>
            <p:cNvSpPr/>
            <p:nvPr userDrawn="1"/>
          </p:nvSpPr>
          <p:spPr>
            <a:xfrm rot="5400000">
              <a:off x="4506856" y="-5424296"/>
              <a:ext cx="126396" cy="8824500"/>
            </a:xfrm>
            <a:prstGeom prst="rect">
              <a:avLst/>
            </a:prstGeom>
            <a:solidFill>
              <a:srgbClr val="003F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>
                <a:ln>
                  <a:noFill/>
                </a:ln>
              </a:endParaRPr>
            </a:p>
          </p:txBody>
        </p:sp>
        <p:sp>
          <p:nvSpPr>
            <p:cNvPr id="26" name="Rectangle 25"/>
            <p:cNvSpPr/>
            <p:nvPr userDrawn="1"/>
          </p:nvSpPr>
          <p:spPr>
            <a:xfrm>
              <a:off x="8982303" y="-1075245"/>
              <a:ext cx="126396" cy="329742"/>
            </a:xfrm>
            <a:prstGeom prst="rect">
              <a:avLst/>
            </a:prstGeom>
            <a:solidFill>
              <a:srgbClr val="003F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>
                <a:ln>
                  <a:noFill/>
                </a:ln>
              </a:endParaRPr>
            </a:p>
          </p:txBody>
        </p:sp>
        <p:sp>
          <p:nvSpPr>
            <p:cNvPr id="28" name="Rectangle 27"/>
            <p:cNvSpPr/>
            <p:nvPr userDrawn="1"/>
          </p:nvSpPr>
          <p:spPr>
            <a:xfrm>
              <a:off x="157803" y="-1075245"/>
              <a:ext cx="126396" cy="329742"/>
            </a:xfrm>
            <a:prstGeom prst="rect">
              <a:avLst/>
            </a:prstGeom>
            <a:solidFill>
              <a:srgbClr val="003F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>
                <a:ln>
                  <a:noFill/>
                </a:ln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96510" y="619430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fld id="{B1AB44B9-F1EC-4F4B-88D4-413245C9CD3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7025"/>
            <a:ext cx="7886700" cy="116003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85748"/>
            <a:ext cx="7886700" cy="44465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194307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2"/>
          </p:nvPr>
        </p:nvSpPr>
        <p:spPr>
          <a:xfrm>
            <a:off x="419100" y="6194307"/>
            <a:ext cx="17676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fld id="{96B854B8-A2FC-3842-9F94-7A6835489AD3}" type="datetime4">
              <a:rPr lang="en-US" smtClean="0"/>
              <a:pPr/>
              <a:t>September 11, 2023</a:t>
            </a:fld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 rot="5400000">
            <a:off x="4651327" y="2502552"/>
            <a:ext cx="126396" cy="8413052"/>
          </a:xfrm>
          <a:prstGeom prst="rect">
            <a:avLst/>
          </a:prstGeom>
          <a:solidFill>
            <a:srgbClr val="CC35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ln>
                <a:noFill/>
              </a:ln>
            </a:endParaRPr>
          </a:p>
        </p:txBody>
      </p:sp>
      <p:sp>
        <p:nvSpPr>
          <p:cNvPr id="31" name="Rectangle 30"/>
          <p:cNvSpPr/>
          <p:nvPr userDrawn="1"/>
        </p:nvSpPr>
        <p:spPr>
          <a:xfrm>
            <a:off x="8921052" y="6328188"/>
            <a:ext cx="126396" cy="445733"/>
          </a:xfrm>
          <a:custGeom>
            <a:avLst/>
            <a:gdLst>
              <a:gd name="connsiteX0" fmla="*/ 0 w 126396"/>
              <a:gd name="connsiteY0" fmla="*/ 0 h 445733"/>
              <a:gd name="connsiteX1" fmla="*/ 126396 w 126396"/>
              <a:gd name="connsiteY1" fmla="*/ 0 h 445733"/>
              <a:gd name="connsiteX2" fmla="*/ 126396 w 126396"/>
              <a:gd name="connsiteY2" fmla="*/ 445733 h 445733"/>
              <a:gd name="connsiteX3" fmla="*/ 0 w 126396"/>
              <a:gd name="connsiteY3" fmla="*/ 445733 h 445733"/>
              <a:gd name="connsiteX4" fmla="*/ 0 w 126396"/>
              <a:gd name="connsiteY4" fmla="*/ 0 h 445733"/>
              <a:gd name="connsiteX0" fmla="*/ 0 w 126396"/>
              <a:gd name="connsiteY0" fmla="*/ 0 h 445733"/>
              <a:gd name="connsiteX1" fmla="*/ 126396 w 126396"/>
              <a:gd name="connsiteY1" fmla="*/ 0 h 445733"/>
              <a:gd name="connsiteX2" fmla="*/ 123221 w 126396"/>
              <a:gd name="connsiteY2" fmla="*/ 325083 h 445733"/>
              <a:gd name="connsiteX3" fmla="*/ 0 w 126396"/>
              <a:gd name="connsiteY3" fmla="*/ 445733 h 445733"/>
              <a:gd name="connsiteX4" fmla="*/ 0 w 126396"/>
              <a:gd name="connsiteY4" fmla="*/ 0 h 445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396" h="445733">
                <a:moveTo>
                  <a:pt x="0" y="0"/>
                </a:moveTo>
                <a:lnTo>
                  <a:pt x="126396" y="0"/>
                </a:lnTo>
                <a:cubicBezTo>
                  <a:pt x="125338" y="108361"/>
                  <a:pt x="124279" y="216722"/>
                  <a:pt x="123221" y="325083"/>
                </a:cubicBezTo>
                <a:lnTo>
                  <a:pt x="0" y="445733"/>
                </a:lnTo>
                <a:lnTo>
                  <a:pt x="0" y="0"/>
                </a:lnTo>
                <a:close/>
              </a:path>
            </a:pathLst>
          </a:custGeom>
          <a:solidFill>
            <a:srgbClr val="003F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ln>
                <a:noFill/>
              </a:ln>
            </a:endParaRPr>
          </a:p>
        </p:txBody>
      </p:sp>
      <p:pic>
        <p:nvPicPr>
          <p:cNvPr id="32" name="Picture 31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97" y="6512421"/>
            <a:ext cx="332145" cy="253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315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  <p:sldLayoutId id="2147483739" r:id="rId12"/>
    <p:sldLayoutId id="2147483740" r:id="rId13"/>
    <p:sldLayoutId id="2147483741" r:id="rId14"/>
    <p:sldLayoutId id="2147483742" r:id="rId15"/>
    <p:sldLayoutId id="2147483743" r:id="rId16"/>
  </p:sldLayoutIdLst>
  <p:hf hdr="0" ftr="0" dt="0"/>
  <p:txStyles>
    <p:titleStyle>
      <a:lvl1pPr algn="ctr" defTabSz="685749" rtl="0" eaLnBrk="1" latinLnBrk="0" hangingPunct="1">
        <a:lnSpc>
          <a:spcPct val="90000"/>
        </a:lnSpc>
        <a:spcBef>
          <a:spcPct val="0"/>
        </a:spcBef>
        <a:buNone/>
        <a:defRPr sz="2700" b="1" i="0" kern="1200" spc="-75" baseline="0">
          <a:solidFill>
            <a:srgbClr val="003F80"/>
          </a:solidFill>
          <a:latin typeface="Source Sans Pro" charset="0"/>
          <a:ea typeface="Source Sans Pro" charset="0"/>
          <a:cs typeface="Source Sans Pro" charset="0"/>
        </a:defRPr>
      </a:lvl1pPr>
    </p:titleStyle>
    <p:bodyStyle>
      <a:lvl1pPr marL="171438" indent="-171438" algn="l" defTabSz="685749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Source Sans Pro" charset="0"/>
          <a:ea typeface="Source Sans Pro" charset="0"/>
          <a:cs typeface="Source Sans Pro" charset="0"/>
        </a:defRPr>
      </a:lvl1pPr>
      <a:lvl2pPr marL="514313" indent="-171438" algn="l" defTabSz="685749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Source Sans Pro" charset="0"/>
          <a:ea typeface="Source Sans Pro" charset="0"/>
          <a:cs typeface="Source Sans Pro" charset="0"/>
        </a:defRPr>
      </a:lvl2pPr>
      <a:lvl3pPr marL="857186" indent="-171438" algn="l" defTabSz="685749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Source Sans Pro" charset="0"/>
          <a:ea typeface="Source Sans Pro" charset="0"/>
          <a:cs typeface="Source Sans Pro" charset="0"/>
        </a:defRPr>
      </a:lvl3pPr>
      <a:lvl4pPr marL="1200060" indent="-171438" algn="l" defTabSz="685749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Source Sans Pro" charset="0"/>
          <a:ea typeface="Source Sans Pro" charset="0"/>
          <a:cs typeface="Source Sans Pro" charset="0"/>
        </a:defRPr>
      </a:lvl4pPr>
      <a:lvl5pPr marL="1542935" indent="-171438" algn="l" defTabSz="685749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Source Sans Pro" charset="0"/>
          <a:ea typeface="Source Sans Pro" charset="0"/>
          <a:cs typeface="Source Sans Pro" charset="0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jill.nagyreynolds@sba.gov" TargetMode="External"/><Relationship Id="rId2" Type="http://schemas.openxmlformats.org/officeDocument/2006/relationships/hyperlink" Target="mailto:shanda.harris@sba.gov" TargetMode="External"/><Relationship Id="rId1" Type="http://schemas.openxmlformats.org/officeDocument/2006/relationships/slideLayout" Target="../slideLayouts/slideLayout31.xml"/><Relationship Id="rId4" Type="http://schemas.openxmlformats.org/officeDocument/2006/relationships/hyperlink" Target="mailto:bgrill@ohio.edu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2">
            <a:extLst>
              <a:ext uri="{FF2B5EF4-FFF2-40B4-BE49-F238E27FC236}">
                <a16:creationId xmlns:a16="http://schemas.microsoft.com/office/drawing/2014/main" id="{B607B814-B978-AF44-8392-493048142B3E}"/>
              </a:ext>
            </a:extLst>
          </p:cNvPr>
          <p:cNvSpPr txBox="1">
            <a:spLocks/>
          </p:cNvSpPr>
          <p:nvPr/>
        </p:nvSpPr>
        <p:spPr>
          <a:xfrm>
            <a:off x="5165901" y="4535857"/>
            <a:ext cx="3674248" cy="124182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75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3400" y="762000"/>
            <a:ext cx="7924800" cy="8431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lang="en-US" sz="3400" spc="-10" dirty="0">
                <a:solidFill>
                  <a:srgbClr val="FF0000"/>
                </a:solidFill>
              </a:rPr>
              <a:t>Federal Sources Sought Notification</a:t>
            </a:r>
            <a:br>
              <a:rPr lang="en-US" sz="3400" spc="-10" dirty="0">
                <a:solidFill>
                  <a:srgbClr val="FF0000"/>
                </a:solidFill>
              </a:rPr>
            </a:br>
            <a:r>
              <a:rPr lang="en-US" sz="2000" i="1" spc="-10" dirty="0">
                <a:solidFill>
                  <a:srgbClr val="FF0000"/>
                </a:solidFill>
              </a:rPr>
              <a:t>for Vendors</a:t>
            </a:r>
            <a:endParaRPr sz="3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5695786-FA7F-7100-1C56-2E399C407FA7}"/>
              </a:ext>
            </a:extLst>
          </p:cNvPr>
          <p:cNvSpPr txBox="1"/>
          <p:nvPr/>
        </p:nvSpPr>
        <p:spPr>
          <a:xfrm>
            <a:off x="685800" y="2057400"/>
            <a:ext cx="746533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A tool to help influence the potential for a small business, HUBZone, WOSB/EDWOSB, SDVOSB or 8(a) set-aside.</a:t>
            </a:r>
          </a:p>
          <a:p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When capable companies do not respond to Sources Sought Notifications, set-aside opportunities may be lost and the opportunity to bid will be full and open competition.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Tool for getting “ahead” of the Solicitation. Sources Sought Notifications provide important Market Research for vendors including products/services that the government intends to purchase in the future.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/>
          </a:p>
          <a:p>
            <a:pPr marL="457200" indent="-457200">
              <a:buFont typeface="+mj-lt"/>
              <a:buAutoNum type="arabicPeriod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217323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F793227-1FAD-BC63-4196-91FED45846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3429000"/>
            <a:ext cx="4038600" cy="202287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Request for Information (RFI)</a:t>
            </a:r>
          </a:p>
          <a:p>
            <a:pPr lvl="1"/>
            <a:r>
              <a:rPr lang="en-US" dirty="0"/>
              <a:t>Market Research Tool</a:t>
            </a:r>
          </a:p>
          <a:p>
            <a:pPr lvl="1"/>
            <a:r>
              <a:rPr lang="en-US" dirty="0"/>
              <a:t>Solicits Feedback from Industry on Solutions</a:t>
            </a:r>
          </a:p>
          <a:p>
            <a:pPr lvl="1"/>
            <a:r>
              <a:rPr lang="en-US" dirty="0"/>
              <a:t>NOT an RFP or Promise of Solicitation</a:t>
            </a:r>
          </a:p>
          <a:p>
            <a:pPr lvl="1"/>
            <a:r>
              <a:rPr lang="en-US" dirty="0"/>
              <a:t>Usually More Specific in Requirement i.e. “Price, Delivery, other market information”</a:t>
            </a:r>
          </a:p>
          <a:p>
            <a:pPr lvl="1"/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A60714CD-D3EF-BADD-5487-93F5D4F744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3429000"/>
            <a:ext cx="4038600" cy="2022873"/>
          </a:xfrm>
        </p:spPr>
        <p:txBody>
          <a:bodyPr/>
          <a:lstStyle/>
          <a:p>
            <a:r>
              <a:rPr lang="en-US" dirty="0"/>
              <a:t>Sources Sought Notice</a:t>
            </a:r>
          </a:p>
          <a:p>
            <a:pPr lvl="1"/>
            <a:r>
              <a:rPr lang="en-US" dirty="0"/>
              <a:t>Market Research Tool</a:t>
            </a:r>
          </a:p>
          <a:p>
            <a:pPr lvl="1"/>
            <a:r>
              <a:rPr lang="en-US" dirty="0"/>
              <a:t>Looking for 2 or more capable businesses</a:t>
            </a:r>
          </a:p>
          <a:p>
            <a:pPr lvl="1"/>
            <a:r>
              <a:rPr lang="en-US" dirty="0"/>
              <a:t>Socio Economics Matter</a:t>
            </a:r>
          </a:p>
          <a:p>
            <a:pPr lvl="1"/>
            <a:r>
              <a:rPr lang="en-US" dirty="0"/>
              <a:t>NOT an RFP or Promise of Solicitation</a:t>
            </a:r>
          </a:p>
          <a:p>
            <a:pPr lvl="1"/>
            <a:r>
              <a:rPr lang="en-US" dirty="0"/>
              <a:t>Usually Broader in Requirement</a:t>
            </a:r>
          </a:p>
          <a:p>
            <a:pPr lvl="1"/>
            <a:endParaRPr lang="en-US" dirty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6ACB9757-EE91-1BED-003D-02179D528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1" y="266581"/>
            <a:ext cx="7258049" cy="800219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Market Research (Tactical (RFI) vs Strategic (Sources Sought))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E91A1CA-3342-1985-FE68-CA12727BDBA7}"/>
              </a:ext>
            </a:extLst>
          </p:cNvPr>
          <p:cNvSpPr txBox="1"/>
          <p:nvPr/>
        </p:nvSpPr>
        <p:spPr>
          <a:xfrm>
            <a:off x="2213967" y="1412347"/>
            <a:ext cx="4868465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FAR 5.201(c): “the primary purposes of the notices are to improve small business access to acquisition information and enhance competition by identifying contracting and subcontracting opportunities." </a:t>
            </a:r>
          </a:p>
        </p:txBody>
      </p:sp>
    </p:spTree>
    <p:extLst>
      <p:ext uri="{BB962C8B-B14F-4D97-AF65-F5344CB8AC3E}">
        <p14:creationId xmlns:p14="http://schemas.microsoft.com/office/powerpoint/2010/main" val="32674813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63DE3C89-D42C-E5E8-42A3-1C926DA91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5919" y="260095"/>
            <a:ext cx="5852160" cy="800219"/>
          </a:xfrm>
        </p:spPr>
        <p:txBody>
          <a:bodyPr/>
          <a:lstStyle/>
          <a:p>
            <a:r>
              <a:rPr lang="en-US" dirty="0"/>
              <a:t>Why Respond?</a:t>
            </a:r>
            <a:br>
              <a:rPr lang="en-US" dirty="0"/>
            </a:b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96BA503-C7D0-3BC1-4949-4FC19D984892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514350" y="2457450"/>
            <a:ext cx="6800850" cy="1415772"/>
          </a:xfrm>
        </p:spPr>
        <p:txBody>
          <a:bodyPr/>
          <a:lstStyle/>
          <a:p>
            <a:r>
              <a:rPr lang="en-US" dirty="0"/>
              <a:t>Differentiate Yourself</a:t>
            </a:r>
          </a:p>
          <a:p>
            <a:r>
              <a:rPr lang="en-US" dirty="0"/>
              <a:t>Get the Inside Track</a:t>
            </a:r>
          </a:p>
          <a:p>
            <a:r>
              <a:rPr lang="en-US" dirty="0"/>
              <a:t>Influence Acquisition Strategy</a:t>
            </a:r>
          </a:p>
          <a:p>
            <a:r>
              <a:rPr lang="en-US" dirty="0"/>
              <a:t>Shape Requirements</a:t>
            </a:r>
          </a:p>
        </p:txBody>
      </p:sp>
    </p:spTree>
    <p:extLst>
      <p:ext uri="{BB962C8B-B14F-4D97-AF65-F5344CB8AC3E}">
        <p14:creationId xmlns:p14="http://schemas.microsoft.com/office/powerpoint/2010/main" val="6921533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3400" y="762000"/>
            <a:ext cx="7924800" cy="8431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lang="en-US" sz="3400" spc="-10" dirty="0">
                <a:solidFill>
                  <a:srgbClr val="FF0000"/>
                </a:solidFill>
              </a:rPr>
              <a:t>Federal Pre-Solicitation Notification</a:t>
            </a:r>
            <a:br>
              <a:rPr lang="en-US" sz="3400" spc="-10" dirty="0">
                <a:solidFill>
                  <a:srgbClr val="FF0000"/>
                </a:solidFill>
              </a:rPr>
            </a:br>
            <a:r>
              <a:rPr lang="en-US" sz="2000" i="1" spc="-10" dirty="0">
                <a:solidFill>
                  <a:srgbClr val="FF0000"/>
                </a:solidFill>
              </a:rPr>
              <a:t>for Federal Agencies</a:t>
            </a:r>
            <a:endParaRPr sz="3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5695786-FA7F-7100-1C56-2E399C407FA7}"/>
              </a:ext>
            </a:extLst>
          </p:cNvPr>
          <p:cNvSpPr txBox="1"/>
          <p:nvPr/>
        </p:nvSpPr>
        <p:spPr>
          <a:xfrm>
            <a:off x="1219200" y="1605180"/>
            <a:ext cx="746533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/>
              <a:t>Presolicitation</a:t>
            </a:r>
            <a:r>
              <a:rPr lang="en-US" sz="2000" b="1" dirty="0"/>
              <a:t> Notices</a:t>
            </a:r>
          </a:p>
          <a:p>
            <a:r>
              <a:rPr lang="en-US" sz="2000" b="1" dirty="0"/>
              <a:t>FAR 5.204: </a:t>
            </a:r>
            <a:r>
              <a:rPr lang="en-US" sz="2000" dirty="0"/>
              <a:t>Federal Contracting Officers must synopsize a proposed contract action before issuing any resulting solicitation.</a:t>
            </a:r>
          </a:p>
          <a:p>
            <a:endParaRPr lang="en-US" sz="2000" dirty="0"/>
          </a:p>
          <a:p>
            <a:r>
              <a:rPr lang="en-US" sz="2000" b="1" dirty="0"/>
              <a:t>FAR 36.213-2: </a:t>
            </a:r>
            <a:r>
              <a:rPr lang="en-US" sz="2000" b="1" dirty="0" err="1"/>
              <a:t>Presolicitations</a:t>
            </a:r>
            <a:r>
              <a:rPr lang="en-US" sz="2000" b="1" dirty="0"/>
              <a:t> must:</a:t>
            </a:r>
          </a:p>
          <a:p>
            <a:endParaRPr lang="en-US" sz="2000" b="1" dirty="0"/>
          </a:p>
          <a:p>
            <a:endParaRPr lang="en-US" sz="2000" b="1" dirty="0"/>
          </a:p>
          <a:p>
            <a:endParaRPr lang="en-US" sz="2000" b="1" dirty="0"/>
          </a:p>
          <a:p>
            <a:endParaRPr lang="en-US" sz="2000" b="1" dirty="0"/>
          </a:p>
          <a:p>
            <a:endParaRPr lang="en-US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0BAC1F03-93A5-6C2F-A3CA-3811FD0B80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482282"/>
              </p:ext>
            </p:extLst>
          </p:nvPr>
        </p:nvGraphicFramePr>
        <p:xfrm>
          <a:off x="1295400" y="3276600"/>
          <a:ext cx="6096000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99218970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996716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Describe the work to be performed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State submission deadlines for invitations for bids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95510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Location of the Work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State whether the award is restricted to small business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01449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Dates for issuing invitations, opening bids and completing contract performance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Specify any amount to be charged for solicitation documents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70865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State where plans will be available for inspection without charge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Be publicized through the Governmentwide point of entry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03872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793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3400" y="762000"/>
            <a:ext cx="7924800" cy="8431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lang="en-US" sz="3400" spc="-10" dirty="0">
                <a:solidFill>
                  <a:srgbClr val="FF0000"/>
                </a:solidFill>
              </a:rPr>
              <a:t>Federal Pre-Solicitation Notification</a:t>
            </a:r>
            <a:br>
              <a:rPr lang="en-US" sz="3400" spc="-10" dirty="0">
                <a:solidFill>
                  <a:srgbClr val="FF0000"/>
                </a:solidFill>
              </a:rPr>
            </a:br>
            <a:r>
              <a:rPr lang="en-US" sz="2000" i="1" spc="-10" dirty="0">
                <a:solidFill>
                  <a:srgbClr val="FF0000"/>
                </a:solidFill>
              </a:rPr>
              <a:t>for Vendors</a:t>
            </a:r>
            <a:endParaRPr sz="3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5695786-FA7F-7100-1C56-2E399C407FA7}"/>
              </a:ext>
            </a:extLst>
          </p:cNvPr>
          <p:cNvSpPr txBox="1"/>
          <p:nvPr/>
        </p:nvSpPr>
        <p:spPr>
          <a:xfrm>
            <a:off x="1219200" y="1605180"/>
            <a:ext cx="7465338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/>
              <a:t>Presolicitation</a:t>
            </a:r>
            <a:r>
              <a:rPr lang="en-US" sz="2000" b="1" dirty="0"/>
              <a:t> Notices</a:t>
            </a:r>
          </a:p>
          <a:p>
            <a:endParaRPr lang="en-US" sz="2000" b="1" dirty="0"/>
          </a:p>
          <a:p>
            <a:pPr marL="457200" indent="-457200">
              <a:buFont typeface="+mj-lt"/>
              <a:buAutoNum type="alphaLcPeriod"/>
            </a:pPr>
            <a:r>
              <a:rPr lang="en-US" sz="2000" dirty="0"/>
              <a:t>Federal Solicitations may take months or years to develop.</a:t>
            </a:r>
          </a:p>
          <a:p>
            <a:pPr marL="457200" indent="-457200">
              <a:buFont typeface="+mj-lt"/>
              <a:buAutoNum type="alphaLcPeriod"/>
            </a:pPr>
            <a:endParaRPr lang="en-US" sz="2000" b="1" dirty="0"/>
          </a:p>
          <a:p>
            <a:pPr marL="457200" indent="-457200">
              <a:buFont typeface="+mj-lt"/>
              <a:buAutoNum type="alphaLcPeriod"/>
            </a:pPr>
            <a:r>
              <a:rPr lang="en-US" sz="2000" dirty="0" err="1"/>
              <a:t>Presolicitations</a:t>
            </a:r>
            <a:r>
              <a:rPr lang="en-US" sz="2000" dirty="0"/>
              <a:t> give vendors an opportunity to obtain information about future solicitations and to develop strategies on how to respond.</a:t>
            </a:r>
          </a:p>
          <a:p>
            <a:pPr lvl="1"/>
            <a:r>
              <a:rPr lang="en-US" sz="2000" dirty="0"/>
              <a:t>       </a:t>
            </a:r>
            <a:r>
              <a:rPr lang="en-US" sz="2000" b="1" dirty="0"/>
              <a:t>Considerations:</a:t>
            </a:r>
          </a:p>
          <a:p>
            <a:pPr lvl="1"/>
            <a:r>
              <a:rPr lang="en-US" sz="2000" b="1" dirty="0"/>
              <a:t>	</a:t>
            </a:r>
            <a:r>
              <a:rPr lang="en-US" sz="2000" dirty="0"/>
              <a:t>a. Teaming</a:t>
            </a:r>
          </a:p>
          <a:p>
            <a:pPr lvl="1"/>
            <a:r>
              <a:rPr lang="en-US" sz="2000" dirty="0"/>
              <a:t>	b. Clearances</a:t>
            </a:r>
          </a:p>
          <a:p>
            <a:pPr lvl="1"/>
            <a:r>
              <a:rPr lang="en-US" sz="2000" dirty="0"/>
              <a:t>	c. Size</a:t>
            </a:r>
          </a:p>
          <a:p>
            <a:pPr lvl="1"/>
            <a:r>
              <a:rPr lang="en-US" sz="2000" dirty="0"/>
              <a:t>	d. Place of Performance</a:t>
            </a:r>
          </a:p>
          <a:p>
            <a:pPr lvl="1"/>
            <a:endParaRPr lang="en-US" sz="2000" dirty="0"/>
          </a:p>
          <a:p>
            <a:pPr marL="457200" indent="-457200">
              <a:buFont typeface="+mj-lt"/>
              <a:buAutoNum type="alphaLcPeriod"/>
            </a:pPr>
            <a:r>
              <a:rPr lang="en-US" sz="2000" b="1" dirty="0"/>
              <a:t>Not </a:t>
            </a:r>
            <a:r>
              <a:rPr lang="en-US" sz="2000" dirty="0"/>
              <a:t>a request for proposal or an invitation to bid.</a:t>
            </a:r>
          </a:p>
          <a:p>
            <a:endParaRPr lang="en-US" sz="2000" b="1" dirty="0"/>
          </a:p>
          <a:p>
            <a:r>
              <a:rPr lang="en-US" sz="2000" b="1" dirty="0"/>
              <a:t>d.   </a:t>
            </a:r>
            <a:r>
              <a:rPr lang="en-US" sz="2000" dirty="0"/>
              <a:t>Posted on SAM.GOV</a:t>
            </a:r>
            <a:endParaRPr lang="en-US" sz="2000" b="1" dirty="0"/>
          </a:p>
          <a:p>
            <a:endParaRPr lang="en-US" sz="2000" b="1" dirty="0"/>
          </a:p>
          <a:p>
            <a:endParaRPr lang="en-US" sz="2000" b="1" dirty="0"/>
          </a:p>
          <a:p>
            <a:endParaRPr lang="en-US" sz="2000" b="1" dirty="0"/>
          </a:p>
          <a:p>
            <a:endParaRPr lang="en-US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770401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527D020B-C77D-8ABA-FAED-4B6451B82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5919" y="260095"/>
            <a:ext cx="5852160" cy="400110"/>
          </a:xfrm>
        </p:spPr>
        <p:txBody>
          <a:bodyPr/>
          <a:lstStyle/>
          <a:p>
            <a:r>
              <a:rPr lang="en-US" dirty="0" err="1"/>
              <a:t>Presolicitation</a:t>
            </a:r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B5596240-1F3D-D51D-0C97-ECE67C2604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73453"/>
            <a:ext cx="7062597" cy="1784147"/>
          </a:xfrm>
        </p:spPr>
        <p:txBody>
          <a:bodyPr/>
          <a:lstStyle/>
          <a:p>
            <a:r>
              <a:rPr lang="en-US" dirty="0"/>
              <a:t>Covers A LOT</a:t>
            </a:r>
          </a:p>
          <a:p>
            <a:pPr lvl="1"/>
            <a:r>
              <a:rPr lang="en-US" dirty="0"/>
              <a:t>Can be used as a “Special Notice”</a:t>
            </a:r>
          </a:p>
          <a:p>
            <a:pPr lvl="1"/>
            <a:r>
              <a:rPr lang="en-US" dirty="0"/>
              <a:t>Can be used to update proposed SOW/Ts and Cs</a:t>
            </a:r>
          </a:p>
          <a:p>
            <a:pPr lvl="1"/>
            <a:r>
              <a:rPr lang="en-US" dirty="0"/>
              <a:t>Can be used as an attachment to an Industry Day or Conference</a:t>
            </a:r>
          </a:p>
          <a:p>
            <a:pPr lvl="1"/>
            <a:r>
              <a:rPr lang="en-US" dirty="0"/>
              <a:t>Can be used to update Strategy</a:t>
            </a:r>
          </a:p>
          <a:p>
            <a:pPr lvl="1"/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B3861D-4D22-A2E7-F92B-4EAD91E972C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67800" y="6400801"/>
            <a:ext cx="1803400" cy="1523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0" i="0" kern="1200">
                <a:solidFill>
                  <a:schemeClr val="bg1">
                    <a:lumMod val="6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November 7, 2022</a:t>
            </a: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84BD309-1E43-2074-813D-86875ECB8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80622" y="6188075"/>
            <a:ext cx="423075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en-US"/>
            </a:defPPr>
            <a:lvl1pPr marL="0" algn="ctr" defTabSz="914400" rtl="0" eaLnBrk="1" latinLnBrk="0" hangingPunct="1">
              <a:defRPr sz="1200" b="0" i="0" kern="1200">
                <a:solidFill>
                  <a:schemeClr val="bg1">
                    <a:lumMod val="6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SB Strategy Strategy &amp; Small Business Performance 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C20DCA88-7983-299F-3D6A-E52213DD3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72800" y="6188075"/>
            <a:ext cx="609600" cy="365125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b"/>
          <a:lstStyle>
            <a:defPPr>
              <a:defRPr lang="en-US"/>
            </a:defPPr>
            <a:lvl1pPr marL="0" algn="r" defTabSz="914400" rtl="0" eaLnBrk="1" latinLnBrk="0" hangingPunct="1">
              <a:defRPr sz="1200" b="0" i="0" kern="1200">
                <a:solidFill>
                  <a:schemeClr val="bg1">
                    <a:lumMod val="6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770223D-10EB-4AF9-BCEE-A95FE8AF22C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2" name="Content Placeholder 9">
            <a:extLst>
              <a:ext uri="{FF2B5EF4-FFF2-40B4-BE49-F238E27FC236}">
                <a16:creationId xmlns:a16="http://schemas.microsoft.com/office/drawing/2014/main" id="{3119EAA5-F6DF-F4B1-9CD4-F0E05F9F7AB1}"/>
              </a:ext>
            </a:extLst>
          </p:cNvPr>
          <p:cNvSpPr txBox="1">
            <a:spLocks/>
          </p:cNvSpPr>
          <p:nvPr/>
        </p:nvSpPr>
        <p:spPr>
          <a:xfrm>
            <a:off x="381000" y="3810000"/>
            <a:ext cx="7062597" cy="173893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300" b="1" i="0">
                <a:solidFill>
                  <a:srgbClr val="002D6C"/>
                </a:solidFill>
                <a:latin typeface="Calibri"/>
                <a:ea typeface="+mn-ea"/>
                <a:cs typeface="Calibri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Why Respond?</a:t>
            </a:r>
          </a:p>
          <a:p>
            <a:pPr lvl="1"/>
            <a:r>
              <a:rPr lang="en-US" dirty="0"/>
              <a:t>Usually no response is needed</a:t>
            </a:r>
          </a:p>
          <a:p>
            <a:pPr lvl="1"/>
            <a:r>
              <a:rPr lang="en-US" dirty="0"/>
              <a:t>ALWAYS attend subsequent industry days or conferences</a:t>
            </a:r>
          </a:p>
          <a:p>
            <a:pPr lvl="1"/>
            <a:r>
              <a:rPr lang="en-US" dirty="0"/>
              <a:t>ALWAYS give feedback if requested (and you have valuable input)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69462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3400" y="762000"/>
            <a:ext cx="7924800" cy="8431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lang="en-US" sz="3400" spc="-10" dirty="0">
                <a:solidFill>
                  <a:srgbClr val="FF0000"/>
                </a:solidFill>
              </a:rPr>
              <a:t>Federal Solicitation Notification</a:t>
            </a:r>
            <a:br>
              <a:rPr lang="en-US" sz="3400" spc="-10" dirty="0">
                <a:solidFill>
                  <a:srgbClr val="FF0000"/>
                </a:solidFill>
              </a:rPr>
            </a:br>
            <a:r>
              <a:rPr lang="en-US" sz="2000" i="1" spc="-10" dirty="0">
                <a:solidFill>
                  <a:srgbClr val="FF0000"/>
                </a:solidFill>
              </a:rPr>
              <a:t>for Federal Agencies</a:t>
            </a:r>
            <a:endParaRPr sz="3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5695786-FA7F-7100-1C56-2E399C407FA7}"/>
              </a:ext>
            </a:extLst>
          </p:cNvPr>
          <p:cNvSpPr txBox="1"/>
          <p:nvPr/>
        </p:nvSpPr>
        <p:spPr>
          <a:xfrm>
            <a:off x="992862" y="1828800"/>
            <a:ext cx="7465338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Solicitation Notice</a:t>
            </a:r>
          </a:p>
          <a:p>
            <a:r>
              <a:rPr lang="en-US" i="1" dirty="0"/>
              <a:t>FAR Part 15, Contracting by Negotiation </a:t>
            </a:r>
          </a:p>
          <a:p>
            <a:r>
              <a:rPr lang="en-US" i="1" dirty="0"/>
              <a:t>Subpart 15.2, Solicitation and Receipt of Proposals</a:t>
            </a:r>
          </a:p>
          <a:p>
            <a:endParaRPr lang="en-US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Documents that make the government’s requirement clear so that businesses can submit </a:t>
            </a:r>
            <a:r>
              <a:rPr lang="en-US" b="1" dirty="0"/>
              <a:t>competitive</a:t>
            </a:r>
            <a:r>
              <a:rPr lang="en-US" dirty="0"/>
              <a:t> bids. </a:t>
            </a:r>
          </a:p>
          <a:p>
            <a:r>
              <a:rPr lang="en-US" i="1" dirty="0"/>
              <a:t>	</a:t>
            </a:r>
            <a:r>
              <a:rPr lang="en-US" b="1" dirty="0"/>
              <a:t>Two Types:</a:t>
            </a:r>
          </a:p>
          <a:p>
            <a:r>
              <a:rPr lang="en-US" b="1" i="1" dirty="0"/>
              <a:t>	</a:t>
            </a:r>
            <a:r>
              <a:rPr lang="en-US" dirty="0"/>
              <a:t>1. Request for Proposal (used primarily for services)</a:t>
            </a:r>
          </a:p>
          <a:p>
            <a:r>
              <a:rPr lang="en-US" i="1" dirty="0"/>
              <a:t>	</a:t>
            </a:r>
            <a:r>
              <a:rPr lang="en-US" dirty="0"/>
              <a:t>2. Request for Quote (used primarily for products)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Used by the federal government for the purchase of equipment, materials, goods and construction.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Posted on SAM.GOV</a:t>
            </a:r>
          </a:p>
          <a:p>
            <a:endParaRPr lang="en-US" i="1" dirty="0"/>
          </a:p>
          <a:p>
            <a:endParaRPr lang="en-US" i="1" dirty="0"/>
          </a:p>
          <a:p>
            <a:endParaRPr lang="en-US" i="1" dirty="0"/>
          </a:p>
          <a:p>
            <a:endParaRPr lang="en-US" i="1" dirty="0"/>
          </a:p>
          <a:p>
            <a:endParaRPr lang="en-US" sz="2000" b="1" dirty="0"/>
          </a:p>
          <a:p>
            <a:pPr marL="457200" indent="-457200">
              <a:buFont typeface="+mj-lt"/>
              <a:buAutoNum type="arabicPeriod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989048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3400" y="762000"/>
            <a:ext cx="7924800" cy="8431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lang="en-US" sz="3400" spc="-10" dirty="0">
                <a:solidFill>
                  <a:srgbClr val="FF0000"/>
                </a:solidFill>
              </a:rPr>
              <a:t>Federal Solicitation Notification</a:t>
            </a:r>
            <a:br>
              <a:rPr lang="en-US" sz="3400" spc="-10" dirty="0">
                <a:solidFill>
                  <a:srgbClr val="FF0000"/>
                </a:solidFill>
              </a:rPr>
            </a:br>
            <a:r>
              <a:rPr lang="en-US" sz="2000" i="1" spc="-10" dirty="0">
                <a:solidFill>
                  <a:srgbClr val="FF0000"/>
                </a:solidFill>
              </a:rPr>
              <a:t>for vendors</a:t>
            </a:r>
            <a:endParaRPr sz="3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5695786-FA7F-7100-1C56-2E399C407FA7}"/>
              </a:ext>
            </a:extLst>
          </p:cNvPr>
          <p:cNvSpPr txBox="1"/>
          <p:nvPr/>
        </p:nvSpPr>
        <p:spPr>
          <a:xfrm>
            <a:off x="992862" y="1828800"/>
            <a:ext cx="7465338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Solicitation Notice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 formal Request for Proposal (RFP) or Request for Quote (RFQ).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Solicitations contain multiple documents in multiple parts that require careful reading and considerations.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Reading through Solicitations will help vendors decide whether they have technical and financial qualifications to submit an RFP or RFQ.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Firms </a:t>
            </a:r>
            <a:r>
              <a:rPr lang="en-US" b="1" dirty="0"/>
              <a:t>must </a:t>
            </a:r>
            <a:r>
              <a:rPr lang="en-US" dirty="0"/>
              <a:t>have an active SAM Registration to submit a proposal or quote to the federal government.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Winning a Solicitation results in a federal contract award.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Posted on SAM.GOV (if estimated price is above $25K)</a:t>
            </a:r>
          </a:p>
          <a:p>
            <a:endParaRPr lang="en-US" i="1" dirty="0"/>
          </a:p>
          <a:p>
            <a:endParaRPr lang="en-US" i="1" dirty="0"/>
          </a:p>
          <a:p>
            <a:endParaRPr lang="en-US" i="1" dirty="0"/>
          </a:p>
          <a:p>
            <a:endParaRPr lang="en-US" i="1" dirty="0"/>
          </a:p>
          <a:p>
            <a:endParaRPr lang="en-US" sz="2000" b="1" dirty="0"/>
          </a:p>
          <a:p>
            <a:pPr marL="457200" indent="-457200">
              <a:buFont typeface="+mj-lt"/>
              <a:buAutoNum type="arabicPeriod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986862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01F783-1C2B-FE45-0F29-5CFB8F014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5919" y="260095"/>
            <a:ext cx="5852160" cy="400110"/>
          </a:xfrm>
        </p:spPr>
        <p:txBody>
          <a:bodyPr/>
          <a:lstStyle/>
          <a:p>
            <a:r>
              <a:rPr lang="en-US" dirty="0"/>
              <a:t>Bids Versus Proposals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683A2C7-ABED-49BF-7326-80236FB365AA}"/>
              </a:ext>
            </a:extLst>
          </p:cNvPr>
          <p:cNvSpPr txBox="1"/>
          <p:nvPr/>
        </p:nvSpPr>
        <p:spPr>
          <a:xfrm>
            <a:off x="533400" y="1600200"/>
            <a:ext cx="7620000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The Key Difference between Bids and Proposals: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Bids</a:t>
            </a:r>
            <a:r>
              <a:rPr lang="en-US" dirty="0"/>
              <a:t> are submitted in response to IFBs.</a:t>
            </a:r>
          </a:p>
          <a:p>
            <a:pPr marL="285750" lvl="4" indent="-285750">
              <a:buFont typeface="Arial" panose="020B0604020202020204" pitchFamily="34" charset="0"/>
              <a:buChar char="•"/>
            </a:pPr>
            <a:r>
              <a:rPr lang="en-US" dirty="0"/>
              <a:t>Awards are made based on price and price-related factors.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Proposals</a:t>
            </a:r>
            <a:r>
              <a:rPr lang="en-US" dirty="0"/>
              <a:t> are submitted in response to RFPs.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Awards are made based on price and non-price factors.  Quality is most frequently considered.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Quotes</a:t>
            </a:r>
            <a:r>
              <a:rPr lang="en-US" dirty="0"/>
              <a:t> are submitted in response to RFQs.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Awards are made based on price and non-price factors.  Price is most frequently considered.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Bids and proposals are binding upon submission. Bids must be withdrawn before bid opening and proposals before contract award.</a:t>
            </a:r>
          </a:p>
        </p:txBody>
      </p:sp>
    </p:spTree>
    <p:extLst>
      <p:ext uri="{BB962C8B-B14F-4D97-AF65-F5344CB8AC3E}">
        <p14:creationId xmlns:p14="http://schemas.microsoft.com/office/powerpoint/2010/main" val="26290462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7D12D-0F5F-9511-EEC2-A3DC9A2C6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5919" y="260095"/>
            <a:ext cx="5852160" cy="400110"/>
          </a:xfrm>
        </p:spPr>
        <p:txBody>
          <a:bodyPr/>
          <a:lstStyle/>
          <a:p>
            <a:r>
              <a:rPr lang="en-US" dirty="0"/>
              <a:t>The Uniform Contract Format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603ABD7-C459-5AC6-30FE-62887111E6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4569200"/>
              </p:ext>
            </p:extLst>
          </p:nvPr>
        </p:nvGraphicFramePr>
        <p:xfrm>
          <a:off x="1066800" y="914400"/>
          <a:ext cx="6816968" cy="52577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4682">
                  <a:extLst>
                    <a:ext uri="{9D8B030D-6E8A-4147-A177-3AD203B41FA5}">
                      <a16:colId xmlns:a16="http://schemas.microsoft.com/office/drawing/2014/main" val="2248554044"/>
                    </a:ext>
                  </a:extLst>
                </a:gridCol>
                <a:gridCol w="5882286">
                  <a:extLst>
                    <a:ext uri="{9D8B030D-6E8A-4147-A177-3AD203B41FA5}">
                      <a16:colId xmlns:a16="http://schemas.microsoft.com/office/drawing/2014/main" val="67197813"/>
                    </a:ext>
                  </a:extLst>
                </a:gridCol>
              </a:tblGrid>
              <a:tr h="5257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cap="small" dirty="0">
                          <a:effectLst/>
                        </a:rPr>
                        <a:t>Section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cap="small" dirty="0">
                          <a:effectLst/>
                        </a:rPr>
                        <a:t>Title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/>
                </a:tc>
                <a:extLst>
                  <a:ext uri="{0D108BD9-81ED-4DB2-BD59-A6C34878D82A}">
                    <a16:rowId xmlns:a16="http://schemas.microsoft.com/office/drawing/2014/main" val="1501031507"/>
                  </a:ext>
                </a:extLst>
              </a:tr>
              <a:tr h="26289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Part I—The Schedule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431034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Solicitation/contract form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/>
                </a:tc>
                <a:extLst>
                  <a:ext uri="{0D108BD9-81ED-4DB2-BD59-A6C34878D82A}">
                    <a16:rowId xmlns:a16="http://schemas.microsoft.com/office/drawing/2014/main" val="3037610651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B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Supplies or services and prices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/>
                </a:tc>
                <a:extLst>
                  <a:ext uri="{0D108BD9-81ED-4DB2-BD59-A6C34878D82A}">
                    <a16:rowId xmlns:a16="http://schemas.microsoft.com/office/drawing/2014/main" val="4156561959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Description/specifications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/>
                </a:tc>
                <a:extLst>
                  <a:ext uri="{0D108BD9-81ED-4DB2-BD59-A6C34878D82A}">
                    <a16:rowId xmlns:a16="http://schemas.microsoft.com/office/drawing/2014/main" val="659790605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68905" algn="r"/>
                        </a:tabLst>
                      </a:pPr>
                      <a:r>
                        <a:rPr lang="en-US" sz="1200">
                          <a:effectLst/>
                        </a:rPr>
                        <a:t>Packaging and marking	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/>
                </a:tc>
                <a:extLst>
                  <a:ext uri="{0D108BD9-81ED-4DB2-BD59-A6C34878D82A}">
                    <a16:rowId xmlns:a16="http://schemas.microsoft.com/office/drawing/2014/main" val="460948888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Inspection and acceptance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/>
                </a:tc>
                <a:extLst>
                  <a:ext uri="{0D108BD9-81ED-4DB2-BD59-A6C34878D82A}">
                    <a16:rowId xmlns:a16="http://schemas.microsoft.com/office/drawing/2014/main" val="487280731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F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Deliveries or performance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/>
                </a:tc>
                <a:extLst>
                  <a:ext uri="{0D108BD9-81ED-4DB2-BD59-A6C34878D82A}">
                    <a16:rowId xmlns:a16="http://schemas.microsoft.com/office/drawing/2014/main" val="3943505263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G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Contract administration data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/>
                </a:tc>
                <a:extLst>
                  <a:ext uri="{0D108BD9-81ED-4DB2-BD59-A6C34878D82A}">
                    <a16:rowId xmlns:a16="http://schemas.microsoft.com/office/drawing/2014/main" val="1218148411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H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Special contract requirements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/>
                </a:tc>
                <a:extLst>
                  <a:ext uri="{0D108BD9-81ED-4DB2-BD59-A6C34878D82A}">
                    <a16:rowId xmlns:a16="http://schemas.microsoft.com/office/drawing/2014/main" val="962822645"/>
                  </a:ext>
                </a:extLst>
              </a:tr>
              <a:tr h="26289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Part II—Contract Clauses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8960348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Contract clauses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/>
                </a:tc>
                <a:extLst>
                  <a:ext uri="{0D108BD9-81ED-4DB2-BD59-A6C34878D82A}">
                    <a16:rowId xmlns:a16="http://schemas.microsoft.com/office/drawing/2014/main" val="2846456946"/>
                  </a:ext>
                </a:extLst>
              </a:tr>
              <a:tr h="26289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Part III—List of Documents, Exhibits, and Other Attachments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4553342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J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List of documents, exhibits, and other attachments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/>
                </a:tc>
                <a:extLst>
                  <a:ext uri="{0D108BD9-81ED-4DB2-BD59-A6C34878D82A}">
                    <a16:rowId xmlns:a16="http://schemas.microsoft.com/office/drawing/2014/main" val="919207250"/>
                  </a:ext>
                </a:extLst>
              </a:tr>
              <a:tr h="26289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Part IV—Representations and Instructions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9336216"/>
                  </a:ext>
                </a:extLst>
              </a:tr>
              <a:tr h="5257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K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Representations, certifications, and other statements of bidders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/>
                </a:tc>
                <a:extLst>
                  <a:ext uri="{0D108BD9-81ED-4DB2-BD59-A6C34878D82A}">
                    <a16:rowId xmlns:a16="http://schemas.microsoft.com/office/drawing/2014/main" val="2313345489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Instructions, conditions, and notices to bidders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/>
                </a:tc>
                <a:extLst>
                  <a:ext uri="{0D108BD9-81ED-4DB2-BD59-A6C34878D82A}">
                    <a16:rowId xmlns:a16="http://schemas.microsoft.com/office/drawing/2014/main" val="2606445672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Evaluation factors for award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7" marR="58277" marT="0" marB="0"/>
                </a:tc>
                <a:extLst>
                  <a:ext uri="{0D108BD9-81ED-4DB2-BD59-A6C34878D82A}">
                    <a16:rowId xmlns:a16="http://schemas.microsoft.com/office/drawing/2014/main" val="29878474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6134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021A47-9790-4B74-848E-D94C01786E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16716"/>
            <a:ext cx="8424147" cy="502484"/>
          </a:xfrm>
        </p:spPr>
        <p:txBody>
          <a:bodyPr>
            <a:normAutofit fontScale="90000"/>
          </a:bodyPr>
          <a:lstStyle/>
          <a:p>
            <a:r>
              <a:rPr lang="en-US" sz="3100" dirty="0">
                <a:solidFill>
                  <a:srgbClr val="FF0000"/>
                </a:solidFill>
              </a:rPr>
              <a:t>Understanding Notice Types in Federal Contracting</a:t>
            </a:r>
            <a:br>
              <a:rPr lang="en-US" sz="3300" dirty="0">
                <a:solidFill>
                  <a:srgbClr val="C00000"/>
                </a:solidFill>
              </a:rPr>
            </a:br>
            <a:br>
              <a:rPr lang="en-US" sz="2800" dirty="0">
                <a:solidFill>
                  <a:srgbClr val="C00000"/>
                </a:solidFill>
              </a:rPr>
            </a:br>
            <a:r>
              <a:rPr lang="en-US" sz="1100" dirty="0">
                <a:solidFill>
                  <a:srgbClr val="C00000"/>
                </a:solidFill>
              </a:rPr>
              <a:t>  </a:t>
            </a:r>
            <a:br>
              <a:rPr lang="en-US" sz="3300" dirty="0"/>
            </a:br>
            <a:r>
              <a:rPr lang="en-US" sz="2000" i="1" dirty="0">
                <a:solidFill>
                  <a:schemeClr val="tx1"/>
                </a:solidFill>
              </a:rPr>
              <a:t>Presented by</a:t>
            </a:r>
            <a:br>
              <a:rPr lang="en-US" sz="3600" dirty="0"/>
            </a:br>
            <a:r>
              <a:rPr lang="en-US" sz="3100" dirty="0"/>
              <a:t>         </a:t>
            </a:r>
            <a:br>
              <a:rPr lang="en-US" sz="3100" dirty="0"/>
            </a:br>
            <a:br>
              <a:rPr lang="en-US" sz="3100" dirty="0"/>
            </a:b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C5235B4-B05D-4512-A4D4-162C30D38A88}"/>
              </a:ext>
            </a:extLst>
          </p:cNvPr>
          <p:cNvSpPr txBox="1"/>
          <p:nvPr/>
        </p:nvSpPr>
        <p:spPr>
          <a:xfrm>
            <a:off x="685800" y="2590800"/>
            <a:ext cx="406495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ans source Pro"/>
                <a:ea typeface="ＭＳ Ｐゴシック"/>
                <a:cs typeface="+mn-cs"/>
              </a:rPr>
              <a:t>SBA Columbus District Office </a:t>
            </a:r>
            <a:r>
              <a:rPr kumimoji="0" lang="en-US" b="1" i="1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Sans source Pro"/>
                <a:ea typeface="ＭＳ Ｐゴシック"/>
                <a:cs typeface="+mn-cs"/>
              </a:rPr>
              <a:t>Shanda Harris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Sans source Pro"/>
                <a:ea typeface="ＭＳ Ｐゴシック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shanda.harris@sba.gov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Sans source Pro"/>
              <a:ea typeface="ＭＳ Ｐゴシック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1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ＭＳ Ｐゴシック"/>
                <a:cs typeface="+mn-cs"/>
              </a:rPr>
              <a:t>614-427-0481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1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Calibri" panose="020F0502020204030204"/>
              <a:ea typeface="ＭＳ Ｐゴシック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1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Sans source Pro"/>
                <a:ea typeface="ＭＳ Ｐゴシック"/>
                <a:cs typeface="+mn-cs"/>
              </a:rPr>
              <a:t>Jill Nagy-Reynolds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Sans source Pro"/>
                <a:ea typeface="ＭＳ Ｐゴシック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jill.nagyreynolds@sba.gov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Sans source Pro"/>
              <a:ea typeface="ＭＳ Ｐゴシック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1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Sans source Pro"/>
                <a:ea typeface="ＭＳ Ｐゴシック"/>
                <a:cs typeface="+mn-cs"/>
              </a:rPr>
              <a:t>614-427-1352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ＭＳ Ｐゴシック"/>
              <a:cs typeface="+mn-cs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1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Arial" pitchFamily="34" charset="0"/>
              <a:ea typeface="ＭＳ Ｐゴシック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3F14C4E-5BC8-4CA0-AEBE-047B45DB6815}"/>
              </a:ext>
            </a:extLst>
          </p:cNvPr>
          <p:cNvSpPr txBox="1">
            <a:spLocks/>
          </p:cNvSpPr>
          <p:nvPr/>
        </p:nvSpPr>
        <p:spPr>
          <a:xfrm>
            <a:off x="2423966" y="5310419"/>
            <a:ext cx="5043633" cy="8759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68574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700" b="1" i="0" kern="1200" spc="-75" baseline="0">
                <a:solidFill>
                  <a:srgbClr val="003F80"/>
                </a:solidFill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pPr marL="0" marR="0" lvl="0" indent="0" algn="ctr" defTabSz="685749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00" b="1" i="0" u="none" strike="noStrike" kern="1200" cap="none" spc="-75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ource Sans Pro" charset="0"/>
                <a:ea typeface="Source Sans Pro" charset="0"/>
              </a:rPr>
              <a:t>SBA/OU Apex Accelerator Monthly Training</a:t>
            </a:r>
          </a:p>
          <a:p>
            <a:pPr marL="0" marR="0" lvl="0" indent="0" algn="ctr" defTabSz="685749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00" b="1" i="1" u="none" strike="noStrike" kern="1200" cap="none" spc="-75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ource Sans Pro" charset="0"/>
                <a:ea typeface="Source Sans Pro" charset="0"/>
              </a:rPr>
              <a:t>September 13, 2023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5C3922B-AC33-2EC9-46B2-48BF8765CF37}"/>
              </a:ext>
            </a:extLst>
          </p:cNvPr>
          <p:cNvSpPr txBox="1"/>
          <p:nvPr/>
        </p:nvSpPr>
        <p:spPr>
          <a:xfrm>
            <a:off x="4446402" y="2590800"/>
            <a:ext cx="428494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ans source Pro"/>
                <a:ea typeface="ＭＳ Ｐゴシック"/>
                <a:cs typeface="+mn-cs"/>
              </a:rPr>
              <a:t>Ohio University Apex Accelerators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1" kern="1200" dirty="0">
                <a:solidFill>
                  <a:srgbClr val="003F80"/>
                </a:solidFill>
                <a:latin typeface="Sans source Pro"/>
                <a:ea typeface="ＭＳ Ｐゴシック"/>
                <a:cs typeface="+mn-cs"/>
              </a:rPr>
              <a:t>Billy Grill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003F80"/>
                </a:solidFill>
                <a:effectLst/>
                <a:uLnTx/>
                <a:uFillTx/>
                <a:latin typeface="Sans source Pro"/>
                <a:ea typeface="ＭＳ Ｐゴシック"/>
                <a:cs typeface="+mn-cs"/>
                <a:hlinkClick r:id="rId4"/>
              </a:rPr>
              <a:t>bgrill@ohio.edu</a:t>
            </a:r>
            <a:endParaRPr kumimoji="0" lang="en-US" sz="2000" b="1" i="1" u="none" strike="noStrike" kern="1200" cap="none" spc="0" normalizeH="0" baseline="0" noProof="0" dirty="0">
              <a:ln>
                <a:noFill/>
              </a:ln>
              <a:solidFill>
                <a:srgbClr val="003F80"/>
              </a:solidFill>
              <a:effectLst/>
              <a:uLnTx/>
              <a:uFillTx/>
              <a:latin typeface="Sans source Pro"/>
              <a:ea typeface="ＭＳ Ｐゴシック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i="1" kern="1200" dirty="0">
                <a:solidFill>
                  <a:srgbClr val="003F80"/>
                </a:solidFill>
                <a:latin typeface="Sans source Pro"/>
                <a:ea typeface="ＭＳ Ｐゴシック"/>
                <a:cs typeface="+mn-cs"/>
              </a:rPr>
              <a:t>937-230-9896</a:t>
            </a:r>
            <a:endParaRPr kumimoji="0" lang="en-US" b="1" i="1" u="none" strike="noStrike" kern="1200" cap="none" spc="0" normalizeH="0" baseline="0" noProof="0" dirty="0">
              <a:ln>
                <a:noFill/>
              </a:ln>
              <a:solidFill>
                <a:srgbClr val="003F80"/>
              </a:solidFill>
              <a:effectLst/>
              <a:uLnTx/>
              <a:uFillTx/>
              <a:latin typeface="Sans source Pro"/>
              <a:ea typeface="ＭＳ Ｐゴシック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174255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6037416-DFB2-4962-02DE-8EEE30B199F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Examples of Responsive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/>
              <a:t>Offer submitted on time to correct location.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/>
              <a:t>Pricing information is complete.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/>
              <a:t>References submitted in accordance with solicitation instructions.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/>
              <a:t>Offer takes no exceptions to specifications.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/>
              <a:t>Offer is signed in blue ink.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/>
              <a:t>Page limitation is obeyed.</a:t>
            </a:r>
          </a:p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E8DB45-767F-186C-C423-6ED50C479A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/>
          <a:p>
            <a:r>
              <a:rPr lang="en-US" dirty="0"/>
              <a:t>Examples of Responsibility</a:t>
            </a:r>
          </a:p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Have adequate financial resources.</a:t>
            </a:r>
          </a:p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Comply with the delivery requirements.</a:t>
            </a:r>
          </a:p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Have prior satisfactory performance.</a:t>
            </a:r>
          </a:p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A good record of integrity and business ethics.</a:t>
            </a:r>
          </a:p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Adequate management and technical skills.</a:t>
            </a:r>
          </a:p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Adequate facilities/equipment.</a:t>
            </a:r>
          </a:p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Otherwise eligible to receive an award</a:t>
            </a:r>
            <a:r>
              <a:rPr lang="en-US" sz="2000" b="0" dirty="0">
                <a:solidFill>
                  <a:prstClr val="black"/>
                </a:solidFill>
                <a:cs typeface="Arial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DD4651B-83A5-B31C-E5BF-193005A3B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Responsive AND Responsible Submission</a:t>
            </a:r>
          </a:p>
        </p:txBody>
      </p:sp>
    </p:spTree>
    <p:extLst>
      <p:ext uri="{BB962C8B-B14F-4D97-AF65-F5344CB8AC3E}">
        <p14:creationId xmlns:p14="http://schemas.microsoft.com/office/powerpoint/2010/main" val="38886128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3400" y="762000"/>
            <a:ext cx="7924800" cy="8431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lang="en-US" sz="3400" spc="-10" dirty="0">
                <a:solidFill>
                  <a:srgbClr val="FF0000"/>
                </a:solidFill>
              </a:rPr>
              <a:t>Federal Award Notification</a:t>
            </a:r>
            <a:br>
              <a:rPr lang="en-US" sz="3400" spc="-10" dirty="0">
                <a:solidFill>
                  <a:srgbClr val="FF0000"/>
                </a:solidFill>
              </a:rPr>
            </a:br>
            <a:r>
              <a:rPr lang="en-US" sz="2000" i="1" spc="-10" dirty="0">
                <a:solidFill>
                  <a:srgbClr val="FF0000"/>
                </a:solidFill>
              </a:rPr>
              <a:t>for Federal Agencies</a:t>
            </a:r>
            <a:endParaRPr sz="3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5695786-FA7F-7100-1C56-2E399C407FA7}"/>
              </a:ext>
            </a:extLst>
          </p:cNvPr>
          <p:cNvSpPr txBox="1"/>
          <p:nvPr/>
        </p:nvSpPr>
        <p:spPr>
          <a:xfrm>
            <a:off x="992862" y="1828800"/>
            <a:ext cx="7465338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Award Notice</a:t>
            </a:r>
          </a:p>
          <a:p>
            <a:r>
              <a:rPr lang="en-US" i="1" dirty="0"/>
              <a:t>FAR Subpart 5.3: Synopses of Contract Awards</a:t>
            </a:r>
          </a:p>
          <a:p>
            <a:endParaRPr lang="en-US" i="1" dirty="0"/>
          </a:p>
          <a:p>
            <a:r>
              <a:rPr lang="en-US" dirty="0"/>
              <a:t>Contracting Officers must synopsize the following:</a:t>
            </a:r>
          </a:p>
          <a:p>
            <a:pPr marL="342900" indent="-342900">
              <a:buAutoNum type="alphaLcPeriod"/>
            </a:pPr>
            <a:r>
              <a:rPr lang="en-US" dirty="0"/>
              <a:t>Contracts exceeding $25K that are: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Likely to result in the award of any </a:t>
            </a:r>
            <a:r>
              <a:rPr lang="en-US" b="1" dirty="0"/>
              <a:t>subcontracts.</a:t>
            </a:r>
            <a:r>
              <a:rPr lang="en-US" dirty="0"/>
              <a:t> The dollar threshold is not a prohibition against publicizing an award of a small amount when publicizing would be advantageous to industry or the federal government.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b. There are exceptions outlined in FAR Subpart 5.301. Please go to acquisition.gov for additional information. </a:t>
            </a:r>
          </a:p>
          <a:p>
            <a:endParaRPr lang="en-US" dirty="0"/>
          </a:p>
          <a:p>
            <a:r>
              <a:rPr lang="en-US" dirty="0"/>
              <a:t>Posted on SAM.GOV</a:t>
            </a:r>
          </a:p>
          <a:p>
            <a:pPr lvl="1"/>
            <a:r>
              <a:rPr lang="en-US" dirty="0"/>
              <a:t>	    </a:t>
            </a:r>
          </a:p>
          <a:p>
            <a:endParaRPr lang="en-US" i="1" dirty="0"/>
          </a:p>
          <a:p>
            <a:endParaRPr lang="en-US" i="1" dirty="0"/>
          </a:p>
          <a:p>
            <a:endParaRPr lang="en-US" sz="2000" b="1" dirty="0"/>
          </a:p>
          <a:p>
            <a:pPr marL="457200" indent="-457200">
              <a:buFont typeface="+mj-lt"/>
              <a:buAutoNum type="arabicPeriod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849148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3400" y="762000"/>
            <a:ext cx="7924800" cy="8431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lang="en-US" sz="3400" spc="-10" dirty="0">
                <a:solidFill>
                  <a:srgbClr val="FF0000"/>
                </a:solidFill>
              </a:rPr>
              <a:t>Federal Award Notification</a:t>
            </a:r>
            <a:br>
              <a:rPr lang="en-US" sz="3400" spc="-10" dirty="0">
                <a:solidFill>
                  <a:srgbClr val="FF0000"/>
                </a:solidFill>
              </a:rPr>
            </a:br>
            <a:r>
              <a:rPr lang="en-US" sz="2000" i="1" spc="-10" dirty="0">
                <a:solidFill>
                  <a:srgbClr val="FF0000"/>
                </a:solidFill>
              </a:rPr>
              <a:t>for Vendors</a:t>
            </a:r>
            <a:endParaRPr sz="3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5695786-FA7F-7100-1C56-2E399C407FA7}"/>
              </a:ext>
            </a:extLst>
          </p:cNvPr>
          <p:cNvSpPr txBox="1"/>
          <p:nvPr/>
        </p:nvSpPr>
        <p:spPr>
          <a:xfrm>
            <a:off x="992862" y="1828800"/>
            <a:ext cx="746533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Award Notice</a:t>
            </a:r>
          </a:p>
          <a:p>
            <a:r>
              <a:rPr lang="en-US" i="1" dirty="0"/>
              <a:t>FAR Subpart 5.3: Synopses of Contract Awards</a:t>
            </a:r>
          </a:p>
          <a:p>
            <a:endParaRPr lang="en-US" i="1" dirty="0"/>
          </a:p>
          <a:p>
            <a:r>
              <a:rPr lang="en-US" dirty="0"/>
              <a:t>Award Notices are important Market Research tools for federal vendors.</a:t>
            </a:r>
          </a:p>
          <a:p>
            <a:pPr marL="342900" indent="-342900">
              <a:buAutoNum type="alphaLcPeriod"/>
            </a:pPr>
            <a:r>
              <a:rPr lang="en-US" dirty="0"/>
              <a:t>Award Notices inform vendors the name of the prime contractor awardee. </a:t>
            </a:r>
          </a:p>
          <a:p>
            <a:pPr marL="342900" indent="-342900">
              <a:buAutoNum type="alphaLcPeriod"/>
            </a:pPr>
            <a:r>
              <a:rPr lang="en-US" dirty="0"/>
              <a:t>Depending on the size of the contract, the prime contractor awardee will have to have subcontractor participation.  </a:t>
            </a:r>
          </a:p>
          <a:p>
            <a:pPr marL="342900" indent="-342900">
              <a:buAutoNum type="alphaLcPeriod"/>
            </a:pPr>
            <a:r>
              <a:rPr lang="en-US" dirty="0"/>
              <a:t>Many vendors get their start in federal government contracting through subcontracting. Federal past performance is a key to ongoing success in federal contracting.  </a:t>
            </a:r>
          </a:p>
          <a:p>
            <a:pPr marL="342900" indent="-342900">
              <a:buAutoNum type="alphaLcPeriod"/>
            </a:pPr>
            <a:r>
              <a:rPr lang="en-US" dirty="0"/>
              <a:t>They inform vendors of the final negotiated price. </a:t>
            </a:r>
          </a:p>
          <a:p>
            <a:endParaRPr lang="en-US" dirty="0"/>
          </a:p>
          <a:p>
            <a:pPr lvl="1"/>
            <a:r>
              <a:rPr lang="en-US" dirty="0"/>
              <a:t>	    </a:t>
            </a:r>
          </a:p>
          <a:p>
            <a:endParaRPr lang="en-US" i="1" dirty="0"/>
          </a:p>
          <a:p>
            <a:endParaRPr lang="en-US" i="1" dirty="0"/>
          </a:p>
          <a:p>
            <a:endParaRPr lang="en-US" sz="2000" b="1" dirty="0"/>
          </a:p>
          <a:p>
            <a:pPr marL="457200" indent="-457200">
              <a:buFont typeface="+mj-lt"/>
              <a:buAutoNum type="arabicPeriod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712264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5DE1BD-8428-05E0-4769-2CAD85C36B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14600" y="2819400"/>
            <a:ext cx="4364355" cy="1015663"/>
          </a:xfrm>
        </p:spPr>
        <p:txBody>
          <a:bodyPr/>
          <a:lstStyle/>
          <a:p>
            <a:r>
              <a:rPr lang="en-US" sz="6600" dirty="0"/>
              <a:t>SAM DEMO</a:t>
            </a:r>
          </a:p>
        </p:txBody>
      </p:sp>
    </p:spTree>
    <p:extLst>
      <p:ext uri="{BB962C8B-B14F-4D97-AF65-F5344CB8AC3E}">
        <p14:creationId xmlns:p14="http://schemas.microsoft.com/office/powerpoint/2010/main" val="10346171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A6108-BBBE-49CF-B2FB-58F0189F84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9668" y="352304"/>
            <a:ext cx="7886700" cy="598904"/>
          </a:xfrm>
        </p:spPr>
        <p:txBody>
          <a:bodyPr>
            <a:normAutofit/>
          </a:bodyPr>
          <a:lstStyle/>
          <a:p>
            <a:r>
              <a:rPr lang="en-US" sz="3400" dirty="0">
                <a:solidFill>
                  <a:schemeClr val="tx1"/>
                </a:solidFill>
              </a:rPr>
              <a:t>Q &amp; 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4056C7-5668-4D5C-8B69-DCEABB376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AB44B9-F1EC-4F4B-88D4-413245C9CD3E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1B1E29">
                    <a:tint val="75000"/>
                  </a:srgbClr>
                </a:solidFill>
                <a:effectLst/>
                <a:uLnTx/>
                <a:uFillTx/>
                <a:latin typeface="Source Sans Pro" charset="0"/>
                <a:ea typeface="Source Sans Pro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1B1E29">
                  <a:tint val="75000"/>
                </a:srgbClr>
              </a:solidFill>
              <a:effectLst/>
              <a:uLnTx/>
              <a:uFillTx/>
              <a:latin typeface="Source Sans Pro" charset="0"/>
              <a:ea typeface="Source Sans Pro" charset="0"/>
            </a:endParaRPr>
          </a:p>
        </p:txBody>
      </p:sp>
      <p:sp>
        <p:nvSpPr>
          <p:cNvPr id="5" name="Subtitle 1">
            <a:extLst>
              <a:ext uri="{FF2B5EF4-FFF2-40B4-BE49-F238E27FC236}">
                <a16:creationId xmlns:a16="http://schemas.microsoft.com/office/drawing/2014/main" id="{EE7DA601-12A3-41AE-9055-B72DE4A19073}"/>
              </a:ext>
            </a:extLst>
          </p:cNvPr>
          <p:cNvSpPr txBox="1">
            <a:spLocks/>
          </p:cNvSpPr>
          <p:nvPr/>
        </p:nvSpPr>
        <p:spPr>
          <a:xfrm>
            <a:off x="569668" y="1466833"/>
            <a:ext cx="8237782" cy="47009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38" indent="-171438" algn="l" defTabSz="685749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defRPr>
            </a:lvl1pPr>
            <a:lvl2pPr marL="514313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defRPr>
            </a:lvl2pPr>
            <a:lvl3pPr marL="857186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defRPr>
            </a:lvl3pPr>
            <a:lvl4pPr marL="1200060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defRPr>
            </a:lvl4pPr>
            <a:lvl5pPr marL="1542935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defRPr>
            </a:lvl5pPr>
            <a:lvl6pPr marL="1885809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684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558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433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875" marR="0" lvl="1" indent="0" algn="l" defTabSz="685749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1B1E29"/>
              </a:solidFill>
              <a:effectLst/>
              <a:uLnTx/>
              <a:uFillTx/>
              <a:latin typeface="Source Sans Pro" charset="0"/>
              <a:ea typeface="Source Sans Pro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63D72BD-903C-4E44-A5B4-958EC387DF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075" y="1466850"/>
            <a:ext cx="8685213" cy="4529138"/>
          </a:xfrm>
        </p:spPr>
        <p:txBody>
          <a:bodyPr/>
          <a:lstStyle/>
          <a:p>
            <a:pPr marL="0" indent="0" algn="ctr">
              <a:lnSpc>
                <a:spcPct val="90000"/>
              </a:lnSpc>
              <a:buNone/>
            </a:pPr>
            <a:r>
              <a:rPr lang="en-US" sz="3600" b="1" dirty="0"/>
              <a:t> </a:t>
            </a:r>
            <a:endParaRPr lang="en-US" sz="3600" b="1" i="1" dirty="0">
              <a:solidFill>
                <a:srgbClr val="C00000"/>
              </a:solidFill>
            </a:endParaRPr>
          </a:p>
          <a:p>
            <a:pPr marL="0" indent="0">
              <a:lnSpc>
                <a:spcPct val="90000"/>
              </a:lnSpc>
              <a:buSzPct val="135000"/>
              <a:buNone/>
            </a:pPr>
            <a:endParaRPr lang="en-US" sz="10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B55EB38-C2E8-439F-8455-61E3C8EA67EC}"/>
              </a:ext>
            </a:extLst>
          </p:cNvPr>
          <p:cNvSpPr txBox="1">
            <a:spLocks/>
          </p:cNvSpPr>
          <p:nvPr/>
        </p:nvSpPr>
        <p:spPr>
          <a:xfrm>
            <a:off x="204788" y="1670964"/>
            <a:ext cx="8685212" cy="44931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38" indent="-171438" algn="l" defTabSz="685749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defRPr>
            </a:lvl1pPr>
            <a:lvl2pPr marL="514313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defRPr>
            </a:lvl2pPr>
            <a:lvl3pPr marL="857186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defRPr>
            </a:lvl3pPr>
            <a:lvl4pPr marL="1200060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defRPr>
            </a:lvl4pPr>
            <a:lvl5pPr marL="1542935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defRPr>
            </a:lvl5pPr>
            <a:lvl6pPr marL="1885809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684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558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433" indent="-171438" algn="l" defTabSz="685749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749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1B1E29"/>
                </a:solidFill>
                <a:effectLst/>
                <a:uLnTx/>
                <a:uFillTx/>
                <a:latin typeface="Source Sans Pro" charset="0"/>
                <a:ea typeface="Source Sans Pro" charset="0"/>
              </a:rPr>
              <a:t> </a:t>
            </a:r>
            <a:endParaRPr kumimoji="0" lang="en-US" sz="36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Source Sans Pro" charset="0"/>
              <a:ea typeface="Source Sans Pro" charset="0"/>
            </a:endParaRPr>
          </a:p>
          <a:p>
            <a:pPr marL="171438" marR="0" lvl="0" indent="-171438" algn="l" defTabSz="685749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Pct val="135000"/>
              <a:buFont typeface="Arial"/>
              <a:buChar char="•"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1B1E29"/>
              </a:solidFill>
              <a:effectLst/>
              <a:uLnTx/>
              <a:uFillTx/>
              <a:latin typeface="Source Sans Pro" charset="0"/>
              <a:ea typeface="Source Sans Pro" charset="0"/>
            </a:endParaRPr>
          </a:p>
          <a:p>
            <a:pPr marL="0" marR="0" lvl="0" indent="0" algn="l" defTabSz="685749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Pct val="135000"/>
              <a:buFont typeface="Arial"/>
              <a:buNone/>
              <a:tabLst/>
              <a:defRPr/>
            </a:pPr>
            <a:endParaRPr kumimoji="0" lang="en-US" sz="2100" b="0" i="0" u="none" strike="noStrike" kern="1200" cap="none" spc="0" normalizeH="0" baseline="0" noProof="0" dirty="0">
              <a:ln>
                <a:noFill/>
              </a:ln>
              <a:solidFill>
                <a:srgbClr val="1B1E29"/>
              </a:solidFill>
              <a:effectLst/>
              <a:uLnTx/>
              <a:uFillTx/>
              <a:latin typeface="Source Sans Pro" charset="0"/>
              <a:ea typeface="Source Sans Pro" charset="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FFBAC3A7-E25D-42D8-9906-87CB2A874F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5114" y="797818"/>
            <a:ext cx="4215808" cy="790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ＭＳ Ｐゴシック" pitchFamily="-109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ctr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4200" b="1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 panose="020F0502020204030204"/>
                <a:ea typeface="ＭＳ Ｐゴシック" pitchFamily="-109" charset="-128"/>
              </a:rPr>
              <a:t>Any Questions??</a:t>
            </a:r>
          </a:p>
          <a:p>
            <a:pPr marL="342900" marR="0" lvl="0" indent="-342900" algn="ctr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endParaRPr kumimoji="0" lang="en-US" altLang="en-US" sz="4200" b="1" i="0" u="none" strike="noStrike" kern="1200" cap="none" spc="0" normalizeH="0" baseline="0" noProof="0" dirty="0">
              <a:ln>
                <a:noFill/>
              </a:ln>
              <a:solidFill>
                <a:srgbClr val="1B1E29"/>
              </a:solidFill>
              <a:effectLst/>
              <a:uLnTx/>
              <a:uFillTx/>
              <a:latin typeface="Calibri" panose="020F0502020204030204"/>
              <a:ea typeface="ＭＳ Ｐゴシック" pitchFamily="-109" charset="-128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C5667B7-1282-40CA-A2DF-5033F82408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368660"/>
            <a:ext cx="1109578" cy="1453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>
            <a:extLst>
              <a:ext uri="{FF2B5EF4-FFF2-40B4-BE49-F238E27FC236}">
                <a16:creationId xmlns:a16="http://schemas.microsoft.com/office/drawing/2014/main" id="{93358094-B3F9-4103-A97B-DD4A381843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239626"/>
            <a:ext cx="1450245" cy="179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BB4ADBB3-C489-4C16-B199-9442542C8C7A}"/>
              </a:ext>
            </a:extLst>
          </p:cNvPr>
          <p:cNvSpPr/>
          <p:nvPr/>
        </p:nvSpPr>
        <p:spPr>
          <a:xfrm>
            <a:off x="3026758" y="4730372"/>
            <a:ext cx="297251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42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Thank You!!</a:t>
            </a:r>
          </a:p>
        </p:txBody>
      </p:sp>
    </p:spTree>
    <p:extLst>
      <p:ext uri="{BB962C8B-B14F-4D97-AF65-F5344CB8AC3E}">
        <p14:creationId xmlns:p14="http://schemas.microsoft.com/office/powerpoint/2010/main" val="2605011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3400" y="762000"/>
            <a:ext cx="7924800" cy="105862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sz="3400" spc="-10" dirty="0">
                <a:solidFill>
                  <a:srgbClr val="FF0000"/>
                </a:solidFill>
              </a:rPr>
              <a:t>Agenda</a:t>
            </a:r>
            <a:r>
              <a:rPr lang="en-US" sz="3400" spc="-10" dirty="0">
                <a:solidFill>
                  <a:srgbClr val="FF0000"/>
                </a:solidFill>
              </a:rPr>
              <a:t>-Discussion Items</a:t>
            </a:r>
            <a:br>
              <a:rPr lang="en-US" sz="3400" spc="-10" dirty="0">
                <a:solidFill>
                  <a:srgbClr val="C00000"/>
                </a:solidFill>
              </a:rPr>
            </a:br>
            <a:endParaRPr sz="3400" dirty="0"/>
          </a:p>
        </p:txBody>
      </p:sp>
      <p:sp>
        <p:nvSpPr>
          <p:cNvPr id="3" name="object 3"/>
          <p:cNvSpPr txBox="1"/>
          <p:nvPr/>
        </p:nvSpPr>
        <p:spPr>
          <a:xfrm>
            <a:off x="381000" y="1447800"/>
            <a:ext cx="8382000" cy="444544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57200">
              <a:spcBef>
                <a:spcPts val="400"/>
              </a:spcBef>
              <a:spcAft>
                <a:spcPts val="400"/>
              </a:spcAft>
            </a:pPr>
            <a:r>
              <a:rPr lang="en-US" altLang="en-US" sz="2400" b="1" dirty="0">
                <a:solidFill>
                  <a:srgbClr val="FF0000"/>
                </a:solidFill>
              </a:rPr>
              <a:t>Federal government contracting Notice Types:</a:t>
            </a:r>
          </a:p>
          <a:p>
            <a:pPr marL="457200">
              <a:spcBef>
                <a:spcPts val="400"/>
              </a:spcBef>
              <a:spcAft>
                <a:spcPts val="400"/>
              </a:spcAft>
            </a:pPr>
            <a:endParaRPr lang="en-US" altLang="en-US" sz="2400" dirty="0">
              <a:solidFill>
                <a:srgbClr val="002060"/>
              </a:solidFill>
            </a:endParaRPr>
          </a:p>
          <a:p>
            <a:pPr marL="457200" lvl="1">
              <a:spcBef>
                <a:spcPts val="400"/>
              </a:spcBef>
              <a:spcAft>
                <a:spcPts val="400"/>
              </a:spcAft>
            </a:pPr>
            <a:r>
              <a:rPr lang="en-US" altLang="en-US" sz="2400" dirty="0">
                <a:solidFill>
                  <a:srgbClr val="002060"/>
                </a:solidFill>
              </a:rPr>
              <a:t>a. Sources Sought Notification</a:t>
            </a:r>
          </a:p>
          <a:p>
            <a:pPr marL="457200" lvl="4">
              <a:spcBef>
                <a:spcPts val="400"/>
              </a:spcBef>
              <a:spcAft>
                <a:spcPts val="400"/>
              </a:spcAft>
            </a:pPr>
            <a:r>
              <a:rPr lang="en-US" altLang="en-US" sz="2400" dirty="0">
                <a:solidFill>
                  <a:srgbClr val="002060"/>
                </a:solidFill>
              </a:rPr>
              <a:t>	</a:t>
            </a:r>
            <a:r>
              <a:rPr lang="en-US" altLang="en-US" dirty="0">
                <a:solidFill>
                  <a:srgbClr val="002060"/>
                </a:solidFill>
              </a:rPr>
              <a:t>a. Best practices in responding and what to expect after submission.</a:t>
            </a:r>
          </a:p>
          <a:p>
            <a:pPr marL="457200" lvl="2">
              <a:spcBef>
                <a:spcPts val="400"/>
              </a:spcBef>
              <a:spcAft>
                <a:spcPts val="400"/>
              </a:spcAft>
            </a:pPr>
            <a:r>
              <a:rPr lang="en-US" altLang="en-US" sz="2400" dirty="0">
                <a:solidFill>
                  <a:srgbClr val="002060"/>
                </a:solidFill>
              </a:rPr>
              <a:t>b. Pre-Solicitation </a:t>
            </a:r>
          </a:p>
          <a:p>
            <a:pPr marL="457200" lvl="2">
              <a:spcBef>
                <a:spcPts val="400"/>
              </a:spcBef>
              <a:spcAft>
                <a:spcPts val="400"/>
              </a:spcAft>
            </a:pPr>
            <a:r>
              <a:rPr lang="en-US" altLang="en-US" dirty="0">
                <a:solidFill>
                  <a:srgbClr val="002060"/>
                </a:solidFill>
              </a:rPr>
              <a:t>	a. Best practices in responding and what to expect after submission.</a:t>
            </a:r>
          </a:p>
          <a:p>
            <a:pPr marL="457200" lvl="3">
              <a:spcBef>
                <a:spcPts val="400"/>
              </a:spcBef>
              <a:spcAft>
                <a:spcPts val="400"/>
              </a:spcAft>
            </a:pPr>
            <a:r>
              <a:rPr lang="en-US" altLang="en-US" sz="2400" dirty="0">
                <a:solidFill>
                  <a:srgbClr val="002060"/>
                </a:solidFill>
              </a:rPr>
              <a:t>c. Solicitation</a:t>
            </a:r>
          </a:p>
          <a:p>
            <a:pPr marL="457200" lvl="4">
              <a:spcBef>
                <a:spcPts val="400"/>
              </a:spcBef>
              <a:spcAft>
                <a:spcPts val="400"/>
              </a:spcAft>
            </a:pPr>
            <a:r>
              <a:rPr lang="en-US" altLang="en-US" dirty="0">
                <a:solidFill>
                  <a:srgbClr val="002060"/>
                </a:solidFill>
              </a:rPr>
              <a:t>	a. Best practices in responding and what to expect after submission.</a:t>
            </a:r>
          </a:p>
          <a:p>
            <a:pPr marL="457200" lvl="4">
              <a:spcBef>
                <a:spcPts val="400"/>
              </a:spcBef>
              <a:spcAft>
                <a:spcPts val="400"/>
              </a:spcAft>
            </a:pPr>
            <a:r>
              <a:rPr lang="en-US" altLang="en-US" sz="2400" dirty="0">
                <a:solidFill>
                  <a:srgbClr val="002060"/>
                </a:solidFill>
              </a:rPr>
              <a:t>d. Award Notification</a:t>
            </a:r>
          </a:p>
          <a:p>
            <a:pPr marL="457200" lvl="1">
              <a:spcBef>
                <a:spcPts val="400"/>
              </a:spcBef>
              <a:spcAft>
                <a:spcPts val="400"/>
              </a:spcAft>
            </a:pPr>
            <a:endParaRPr lang="en-US" altLang="en-US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360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1D0964-BB87-41F4-A5A5-CE11A7D94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718" y="1016794"/>
            <a:ext cx="8710448" cy="448866"/>
          </a:xfrm>
        </p:spPr>
        <p:txBody>
          <a:bodyPr>
            <a:noAutofit/>
          </a:bodyPr>
          <a:lstStyle/>
          <a:p>
            <a:pPr defTabSz="514312">
              <a:defRPr/>
            </a:pPr>
            <a:r>
              <a:rPr lang="en-US" dirty="0">
                <a:solidFill>
                  <a:srgbClr val="FF0000"/>
                </a:solidFill>
                <a:latin typeface="Source Sans Pro" panose="020B0503030403020204"/>
              </a:rPr>
              <a:t>Federal Government Contracting Certification Programs </a:t>
            </a:r>
            <a:br>
              <a:rPr lang="en-US" dirty="0">
                <a:solidFill>
                  <a:srgbClr val="002E6D"/>
                </a:solidFill>
                <a:latin typeface="Source Sans Pro" panose="020B0503030403020204"/>
              </a:rPr>
            </a:br>
            <a:endParaRPr lang="en-US" dirty="0">
              <a:solidFill>
                <a:srgbClr val="002E6D"/>
              </a:solidFill>
              <a:latin typeface="Source Sans Pro" panose="020B0503030403020204"/>
            </a:endParaRPr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326FEBC5-A058-4D0A-9828-697C580754FB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614488" y="1832374"/>
            <a:ext cx="5915025" cy="353943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b="1" dirty="0"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</a:rPr>
              <a:t>Targeted set-asides and acquisition goals:</a:t>
            </a:r>
          </a:p>
        </p:txBody>
      </p:sp>
      <p:sp>
        <p:nvSpPr>
          <p:cNvPr id="59" name="Rounded Rectangle 58">
            <a:extLst>
              <a:ext uri="{FF2B5EF4-FFF2-40B4-BE49-F238E27FC236}">
                <a16:creationId xmlns:a16="http://schemas.microsoft.com/office/drawing/2014/main" id="{CD5B19C5-79B5-47E2-922F-02EC4383573E}"/>
              </a:ext>
            </a:extLst>
          </p:cNvPr>
          <p:cNvSpPr/>
          <p:nvPr/>
        </p:nvSpPr>
        <p:spPr>
          <a:xfrm>
            <a:off x="1719697" y="2291987"/>
            <a:ext cx="3118757" cy="548640"/>
          </a:xfrm>
          <a:prstGeom prst="roundRect">
            <a:avLst/>
          </a:prstGeom>
          <a:solidFill>
            <a:srgbClr val="007DBC"/>
          </a:solidFill>
          <a:ln w="38100">
            <a:solidFill>
              <a:schemeClr val="bg1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500" dirty="0">
                <a:solidFill>
                  <a:srgbClr val="FFFFFF"/>
                </a:solidFill>
                <a:latin typeface="Source Sans Pro" panose="020B0503030403020204"/>
              </a:rPr>
              <a:t> </a:t>
            </a:r>
            <a:r>
              <a:rPr lang="en-US" sz="1500" b="1" dirty="0">
                <a:solidFill>
                  <a:srgbClr val="FFFFFF"/>
                </a:solidFill>
                <a:latin typeface="Source Sans Pro" panose="020B0503030403020204"/>
              </a:rPr>
              <a:t>Women-Owned Small Businesses (5%)</a:t>
            </a:r>
          </a:p>
        </p:txBody>
      </p:sp>
      <p:sp>
        <p:nvSpPr>
          <p:cNvPr id="60" name="Rounded Rectangle 59">
            <a:extLst>
              <a:ext uri="{FF2B5EF4-FFF2-40B4-BE49-F238E27FC236}">
                <a16:creationId xmlns:a16="http://schemas.microsoft.com/office/drawing/2014/main" id="{AF49BED8-3F5C-4BFE-8A89-2ADD8BF4F7F7}"/>
              </a:ext>
            </a:extLst>
          </p:cNvPr>
          <p:cNvSpPr/>
          <p:nvPr/>
        </p:nvSpPr>
        <p:spPr>
          <a:xfrm>
            <a:off x="1719692" y="2931291"/>
            <a:ext cx="3118757" cy="548640"/>
          </a:xfrm>
          <a:prstGeom prst="roundRect">
            <a:avLst/>
          </a:prstGeom>
          <a:solidFill>
            <a:srgbClr val="002E6D"/>
          </a:solidFill>
          <a:ln w="38100">
            <a:solidFill>
              <a:schemeClr val="bg1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500" b="1" dirty="0">
                <a:solidFill>
                  <a:srgbClr val="FFFFFF"/>
                </a:solidFill>
                <a:latin typeface="Source Sans Pro" panose="020B0503030403020204"/>
              </a:rPr>
              <a:t>Small Disadvantaged Businesses (including 8(a) certified) (12%)</a:t>
            </a:r>
          </a:p>
        </p:txBody>
      </p:sp>
      <p:sp>
        <p:nvSpPr>
          <p:cNvPr id="61" name="Rounded Rectangle 60">
            <a:extLst>
              <a:ext uri="{FF2B5EF4-FFF2-40B4-BE49-F238E27FC236}">
                <a16:creationId xmlns:a16="http://schemas.microsoft.com/office/drawing/2014/main" id="{9A3FD033-4866-41BD-A194-243CAC771FF7}"/>
              </a:ext>
            </a:extLst>
          </p:cNvPr>
          <p:cNvSpPr/>
          <p:nvPr/>
        </p:nvSpPr>
        <p:spPr>
          <a:xfrm>
            <a:off x="1719693" y="3578861"/>
            <a:ext cx="3118757" cy="548640"/>
          </a:xfrm>
          <a:prstGeom prst="roundRect">
            <a:avLst/>
          </a:prstGeom>
          <a:solidFill>
            <a:srgbClr val="CC0000"/>
          </a:solidFill>
          <a:ln w="38100">
            <a:solidFill>
              <a:schemeClr val="bg1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500" b="1" dirty="0">
                <a:solidFill>
                  <a:srgbClr val="FFFFFF"/>
                </a:solidFill>
                <a:latin typeface="Source Sans Pro" panose="020B0503030403020204"/>
              </a:rPr>
              <a:t>HUBZone Businesses (3%)</a:t>
            </a:r>
          </a:p>
        </p:txBody>
      </p:sp>
      <p:sp>
        <p:nvSpPr>
          <p:cNvPr id="62" name="Rounded Rectangle 61">
            <a:extLst>
              <a:ext uri="{FF2B5EF4-FFF2-40B4-BE49-F238E27FC236}">
                <a16:creationId xmlns:a16="http://schemas.microsoft.com/office/drawing/2014/main" id="{8322A248-F02C-47EA-A0C9-2F11E0268C92}"/>
              </a:ext>
            </a:extLst>
          </p:cNvPr>
          <p:cNvSpPr/>
          <p:nvPr/>
        </p:nvSpPr>
        <p:spPr>
          <a:xfrm>
            <a:off x="1719694" y="4222944"/>
            <a:ext cx="3118757" cy="548640"/>
          </a:xfrm>
          <a:prstGeom prst="roundRect">
            <a:avLst/>
          </a:prstGeom>
          <a:solidFill>
            <a:srgbClr val="007DBC"/>
          </a:solidFill>
          <a:ln w="38100">
            <a:solidFill>
              <a:schemeClr val="bg1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500" b="1" dirty="0">
                <a:solidFill>
                  <a:srgbClr val="FFFFFF"/>
                </a:solidFill>
                <a:latin typeface="Source Sans Pro" panose="020B0503030403020204"/>
              </a:rPr>
              <a:t>Service-Disabled Veteran-Owned Small Businesses (3%)</a:t>
            </a:r>
          </a:p>
        </p:txBody>
      </p:sp>
      <p:sp>
        <p:nvSpPr>
          <p:cNvPr id="63" name="Rounded Rectangle 62">
            <a:extLst>
              <a:ext uri="{FF2B5EF4-FFF2-40B4-BE49-F238E27FC236}">
                <a16:creationId xmlns:a16="http://schemas.microsoft.com/office/drawing/2014/main" id="{824D1604-D99A-46EF-A356-B1CC70E8BCFA}"/>
              </a:ext>
            </a:extLst>
          </p:cNvPr>
          <p:cNvSpPr/>
          <p:nvPr/>
        </p:nvSpPr>
        <p:spPr>
          <a:xfrm>
            <a:off x="1614489" y="5095013"/>
            <a:ext cx="6057907" cy="619476"/>
          </a:xfrm>
          <a:prstGeom prst="roundRect">
            <a:avLst/>
          </a:prstGeom>
          <a:solidFill>
            <a:srgbClr val="002E6D"/>
          </a:solidFill>
          <a:ln w="38100">
            <a:solidFill>
              <a:schemeClr val="bg1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500" dirty="0">
                <a:solidFill>
                  <a:srgbClr val="FFFFFF"/>
                </a:solidFill>
                <a:latin typeface="Source Sans Pro" panose="020B0503030403020204"/>
              </a:rPr>
              <a:t>Set-asides are reserved for small business between $10,000 (Micro- purchase Threshold)  to $250,000 (Simplified Acquisition Threshold)</a:t>
            </a:r>
          </a:p>
        </p:txBody>
      </p:sp>
      <p:sp>
        <p:nvSpPr>
          <p:cNvPr id="11" name="Oval 10" descr="&quot;&quot;">
            <a:extLst>
              <a:ext uri="{FF2B5EF4-FFF2-40B4-BE49-F238E27FC236}">
                <a16:creationId xmlns:a16="http://schemas.microsoft.com/office/drawing/2014/main" id="{32DA8601-D472-4783-9373-2DDB3670CC4A}"/>
              </a:ext>
            </a:extLst>
          </p:cNvPr>
          <p:cNvSpPr/>
          <p:nvPr/>
        </p:nvSpPr>
        <p:spPr>
          <a:xfrm>
            <a:off x="5168121" y="2287454"/>
            <a:ext cx="2511338" cy="2511338"/>
          </a:xfrm>
          <a:prstGeom prst="ellipse">
            <a:avLst/>
          </a:prstGeom>
          <a:gradFill>
            <a:gsLst>
              <a:gs pos="0">
                <a:schemeClr val="tx1">
                  <a:lumMod val="25000"/>
                  <a:lumOff val="75000"/>
                </a:schemeClr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5400000" scaled="1"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isometricOffAxis2Top"/>
              <a:lightRig rig="threePt" dir="t"/>
            </a:scene3d>
          </a:bodyPr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latin typeface="Source Sans Pro" panose="020B0503030403020204"/>
            </a:endParaRPr>
          </a:p>
        </p:txBody>
      </p:sp>
      <p:sp>
        <p:nvSpPr>
          <p:cNvPr id="43" name="Pie 42">
            <a:extLst>
              <a:ext uri="{FF2B5EF4-FFF2-40B4-BE49-F238E27FC236}">
                <a16:creationId xmlns:a16="http://schemas.microsoft.com/office/drawing/2014/main" id="{163B8CF7-CDF6-4DB8-83C5-E013319AFA10}"/>
              </a:ext>
            </a:extLst>
          </p:cNvPr>
          <p:cNvSpPr/>
          <p:nvPr/>
        </p:nvSpPr>
        <p:spPr>
          <a:xfrm>
            <a:off x="5153154" y="2282386"/>
            <a:ext cx="2520213" cy="2507707"/>
          </a:xfrm>
          <a:prstGeom prst="pie">
            <a:avLst>
              <a:gd name="adj1" fmla="val 2991814"/>
              <a:gd name="adj2" fmla="val 3717754"/>
            </a:avLst>
          </a:prstGeom>
          <a:solidFill>
            <a:srgbClr val="007DBC"/>
          </a:solidFill>
          <a:ln w="9525">
            <a:solidFill>
              <a:schemeClr val="bg1"/>
            </a:solidFill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isometricOffAxis2Top"/>
              <a:lightRig rig="threePt" dir="t"/>
            </a:scene3d>
          </a:bodyPr>
          <a:lstStyle/>
          <a:p>
            <a:pPr algn="ctr">
              <a:defRPr/>
            </a:pPr>
            <a:endParaRPr lang="en-US" dirty="0">
              <a:solidFill>
                <a:srgbClr val="1B1E29"/>
              </a:solidFill>
              <a:latin typeface="Source Sans Pro" panose="020B0503030403020204"/>
            </a:endParaRPr>
          </a:p>
        </p:txBody>
      </p:sp>
      <p:sp>
        <p:nvSpPr>
          <p:cNvPr id="41" name="Pie 40">
            <a:extLst>
              <a:ext uri="{FF2B5EF4-FFF2-40B4-BE49-F238E27FC236}">
                <a16:creationId xmlns:a16="http://schemas.microsoft.com/office/drawing/2014/main" id="{E423D30C-5AD3-4860-905E-AC3B3883798B}"/>
              </a:ext>
            </a:extLst>
          </p:cNvPr>
          <p:cNvSpPr/>
          <p:nvPr/>
        </p:nvSpPr>
        <p:spPr>
          <a:xfrm>
            <a:off x="5152181" y="2282386"/>
            <a:ext cx="2520213" cy="2507707"/>
          </a:xfrm>
          <a:prstGeom prst="pie">
            <a:avLst>
              <a:gd name="adj1" fmla="val 2248128"/>
              <a:gd name="adj2" fmla="val 3071414"/>
            </a:avLst>
          </a:prstGeom>
          <a:solidFill>
            <a:srgbClr val="C00000"/>
          </a:solidFill>
          <a:ln w="9525">
            <a:solidFill>
              <a:schemeClr val="bg1"/>
            </a:solidFill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isometricOffAxis2Top"/>
              <a:lightRig rig="threePt" dir="t"/>
            </a:scene3d>
          </a:bodyPr>
          <a:lstStyle/>
          <a:p>
            <a:pPr algn="ctr">
              <a:defRPr/>
            </a:pPr>
            <a:endParaRPr lang="en-US" dirty="0">
              <a:solidFill>
                <a:srgbClr val="1B1E29"/>
              </a:solidFill>
              <a:latin typeface="Source Sans Pro" panose="020B0503030403020204"/>
            </a:endParaRPr>
          </a:p>
        </p:txBody>
      </p:sp>
      <p:sp>
        <p:nvSpPr>
          <p:cNvPr id="40" name="Pie 39">
            <a:extLst>
              <a:ext uri="{FF2B5EF4-FFF2-40B4-BE49-F238E27FC236}">
                <a16:creationId xmlns:a16="http://schemas.microsoft.com/office/drawing/2014/main" id="{4416B4CC-72BC-4B3A-A9DD-C8169F8E0143}"/>
              </a:ext>
            </a:extLst>
          </p:cNvPr>
          <p:cNvSpPr/>
          <p:nvPr/>
        </p:nvSpPr>
        <p:spPr>
          <a:xfrm>
            <a:off x="5156200" y="2268165"/>
            <a:ext cx="2520213" cy="2507707"/>
          </a:xfrm>
          <a:prstGeom prst="pie">
            <a:avLst>
              <a:gd name="adj1" fmla="val 0"/>
              <a:gd name="adj2" fmla="val 1206817"/>
            </a:avLst>
          </a:prstGeom>
          <a:gradFill>
            <a:gsLst>
              <a:gs pos="0">
                <a:srgbClr val="002E6D"/>
              </a:gs>
              <a:gs pos="100000">
                <a:srgbClr val="007DBC"/>
              </a:gs>
            </a:gsLst>
            <a:lin ang="5400000" scaled="1"/>
          </a:gradFill>
          <a:ln w="9525">
            <a:solidFill>
              <a:schemeClr val="bg1"/>
            </a:solidFill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isometricOffAxis2Top"/>
              <a:lightRig rig="threePt" dir="t"/>
            </a:scene3d>
          </a:bodyPr>
          <a:lstStyle/>
          <a:p>
            <a:pPr algn="ctr">
              <a:defRPr/>
            </a:pPr>
            <a:endParaRPr lang="en-US" dirty="0">
              <a:solidFill>
                <a:srgbClr val="1B1E29"/>
              </a:solidFill>
              <a:latin typeface="Source Sans Pro" panose="020B0503030403020204"/>
            </a:endParaRPr>
          </a:p>
        </p:txBody>
      </p:sp>
      <p:sp>
        <p:nvSpPr>
          <p:cNvPr id="42" name="Pie 41">
            <a:extLst>
              <a:ext uri="{FF2B5EF4-FFF2-40B4-BE49-F238E27FC236}">
                <a16:creationId xmlns:a16="http://schemas.microsoft.com/office/drawing/2014/main" id="{0B65A8FF-D50E-41F9-869D-9C8EB8AE3A70}"/>
              </a:ext>
            </a:extLst>
          </p:cNvPr>
          <p:cNvSpPr/>
          <p:nvPr/>
        </p:nvSpPr>
        <p:spPr>
          <a:xfrm>
            <a:off x="5153154" y="2276864"/>
            <a:ext cx="2520213" cy="2507707"/>
          </a:xfrm>
          <a:prstGeom prst="pie">
            <a:avLst>
              <a:gd name="adj1" fmla="val 1180769"/>
              <a:gd name="adj2" fmla="val 2277585"/>
            </a:avLst>
          </a:prstGeom>
          <a:solidFill>
            <a:srgbClr val="002E6D"/>
          </a:solidFill>
          <a:ln w="9525">
            <a:solidFill>
              <a:schemeClr val="bg1"/>
            </a:solidFill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isometricOffAxis2Top"/>
              <a:lightRig rig="threePt" dir="t"/>
            </a:scene3d>
          </a:bodyPr>
          <a:lstStyle/>
          <a:p>
            <a:pPr algn="ctr">
              <a:defRPr/>
            </a:pPr>
            <a:endParaRPr lang="en-US" dirty="0">
              <a:solidFill>
                <a:srgbClr val="1B1E29"/>
              </a:solidFill>
              <a:latin typeface="Source Sans Pro" panose="020B0503030403020204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DA4659-E947-4AFA-A75A-F3E981A424C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6240066" y="5503070"/>
            <a:ext cx="154305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342900" rtl="0" eaLnBrk="1" fontAlgn="auto" latinLnBrk="0" hangingPunct="1">
              <a:spcBef>
                <a:spcPts val="0"/>
              </a:spcBef>
              <a:spcAft>
                <a:spcPts val="0"/>
              </a:spcAft>
              <a:defRPr sz="675" kern="1200">
                <a:solidFill>
                  <a:schemeClr val="tx1">
                    <a:tint val="75000"/>
                  </a:schemeClr>
                </a:solidFill>
                <a:latin typeface="Source Sans Pro" charset="0"/>
                <a:ea typeface="Source Sans Pro" charset="0"/>
                <a:cs typeface="Source Sans Pro" charset="0"/>
              </a:defRPr>
            </a:lvl1pPr>
            <a:lvl2pPr marL="342900" algn="l" defTabSz="3429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3429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3429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3429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3429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3429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3429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3429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800">
              <a:defRPr/>
            </a:pPr>
            <a:fld id="{41F92426-8CA8-490E-8D24-F4E58CA98679}" type="slidenum">
              <a:rPr lang="en-US" smtClean="0"/>
              <a:pPr defTabSz="685800">
                <a:defRPr/>
              </a:pPr>
              <a:t>4</a:t>
            </a:fld>
            <a:endParaRPr lang="en-US" dirty="0">
              <a:solidFill>
                <a:srgbClr val="1B1E29">
                  <a:tint val="75000"/>
                </a:srgbClr>
              </a:solidFill>
              <a:latin typeface="Source Sans Pro" panose="020B0503030403020204"/>
            </a:endParaRPr>
          </a:p>
        </p:txBody>
      </p:sp>
    </p:spTree>
    <p:extLst>
      <p:ext uri="{BB962C8B-B14F-4D97-AF65-F5344CB8AC3E}">
        <p14:creationId xmlns:p14="http://schemas.microsoft.com/office/powerpoint/2010/main" val="25952239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3D5DD-C480-4071-BE68-F9D8523DCF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15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APEX Accelerator Services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EF6732AB-3743-5CC1-20E1-7F032C5F5CFC}"/>
              </a:ext>
            </a:extLst>
          </p:cNvPr>
          <p:cNvGrpSpPr/>
          <p:nvPr/>
        </p:nvGrpSpPr>
        <p:grpSpPr>
          <a:xfrm>
            <a:off x="2115988" y="1943100"/>
            <a:ext cx="5599262" cy="3736795"/>
            <a:chOff x="4240362" y="741872"/>
            <a:chExt cx="7465683" cy="4982393"/>
          </a:xfrm>
        </p:grpSpPr>
        <p:graphicFrame>
          <p:nvGraphicFramePr>
            <p:cNvPr id="3" name="Diagram 2">
              <a:extLst>
                <a:ext uri="{FF2B5EF4-FFF2-40B4-BE49-F238E27FC236}">
                  <a16:creationId xmlns:a16="http://schemas.microsoft.com/office/drawing/2014/main" id="{A2A24028-A295-44D0-8C40-123C48BC485D}"/>
                </a:ext>
              </a:extLst>
            </p:cNvPr>
            <p:cNvGraphicFramePr/>
            <p:nvPr/>
          </p:nvGraphicFramePr>
          <p:xfrm>
            <a:off x="4240362" y="741872"/>
            <a:ext cx="7465683" cy="4982393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EAD596D2-0D9B-4335-8C14-A1DF5F29C336}"/>
                </a:ext>
              </a:extLst>
            </p:cNvPr>
            <p:cNvCxnSpPr>
              <a:cxnSpLocks/>
            </p:cNvCxnSpPr>
            <p:nvPr/>
          </p:nvCxnSpPr>
          <p:spPr>
            <a:xfrm>
              <a:off x="5664680" y="2214114"/>
              <a:ext cx="3522452" cy="0"/>
            </a:xfrm>
            <a:prstGeom prst="line">
              <a:avLst/>
            </a:prstGeom>
            <a:ln w="19050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924114CB-04DE-4D45-B334-36CF35F3D35D}"/>
                </a:ext>
              </a:extLst>
            </p:cNvPr>
            <p:cNvCxnSpPr/>
            <p:nvPr/>
          </p:nvCxnSpPr>
          <p:spPr>
            <a:xfrm>
              <a:off x="5331125" y="1535502"/>
              <a:ext cx="4192437" cy="0"/>
            </a:xfrm>
            <a:prstGeom prst="line">
              <a:avLst/>
            </a:prstGeom>
            <a:ln w="19050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E83EB773-B7E1-428F-939B-CC8C79E5AE50}"/>
                </a:ext>
              </a:extLst>
            </p:cNvPr>
            <p:cNvCxnSpPr>
              <a:cxnSpLocks/>
            </p:cNvCxnSpPr>
            <p:nvPr/>
          </p:nvCxnSpPr>
          <p:spPr>
            <a:xfrm>
              <a:off x="6001110" y="2935857"/>
              <a:ext cx="2789207" cy="0"/>
            </a:xfrm>
            <a:prstGeom prst="line">
              <a:avLst/>
            </a:prstGeom>
            <a:ln w="19050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0AE8B3CF-53B3-4AB7-BF29-36598F0C7DD6}"/>
                </a:ext>
              </a:extLst>
            </p:cNvPr>
            <p:cNvCxnSpPr>
              <a:cxnSpLocks/>
            </p:cNvCxnSpPr>
            <p:nvPr/>
          </p:nvCxnSpPr>
          <p:spPr>
            <a:xfrm>
              <a:off x="6317413" y="3522454"/>
              <a:ext cx="2205485" cy="0"/>
            </a:xfrm>
            <a:prstGeom prst="line">
              <a:avLst/>
            </a:prstGeom>
            <a:ln w="19050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ABEB09A0-6B8A-4169-8112-DFEEBA813A2C}"/>
                </a:ext>
              </a:extLst>
            </p:cNvPr>
            <p:cNvCxnSpPr>
              <a:cxnSpLocks/>
            </p:cNvCxnSpPr>
            <p:nvPr/>
          </p:nvCxnSpPr>
          <p:spPr>
            <a:xfrm>
              <a:off x="6688348" y="4212567"/>
              <a:ext cx="1454988" cy="0"/>
            </a:xfrm>
            <a:prstGeom prst="line">
              <a:avLst/>
            </a:prstGeom>
            <a:ln w="19050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0BCCAD03-FBDB-4052-B6FE-C54290A09836}"/>
                </a:ext>
              </a:extLst>
            </p:cNvPr>
            <p:cNvCxnSpPr>
              <a:cxnSpLocks/>
            </p:cNvCxnSpPr>
            <p:nvPr/>
          </p:nvCxnSpPr>
          <p:spPr>
            <a:xfrm>
              <a:off x="7029091" y="4911307"/>
              <a:ext cx="812320" cy="0"/>
            </a:xfrm>
            <a:prstGeom prst="line">
              <a:avLst/>
            </a:prstGeom>
            <a:ln w="19050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44724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3400" y="762000"/>
            <a:ext cx="7924800" cy="53540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lang="en-US" sz="3400" spc="-10" dirty="0">
                <a:solidFill>
                  <a:srgbClr val="FF0000"/>
                </a:solidFill>
              </a:rPr>
              <a:t>Federal Contracting Notices</a:t>
            </a:r>
            <a:endParaRPr sz="3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5695786-FA7F-7100-1C56-2E399C407FA7}"/>
              </a:ext>
            </a:extLst>
          </p:cNvPr>
          <p:cNvSpPr txBox="1"/>
          <p:nvPr/>
        </p:nvSpPr>
        <p:spPr>
          <a:xfrm>
            <a:off x="839331" y="1676400"/>
            <a:ext cx="746533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What is a Notice/Notification?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A Notice is a method for federal contracting agencies to publish information to industry and may be made at different stages of a federal acquisition.  Notices include announcements of:</a:t>
            </a:r>
          </a:p>
          <a:p>
            <a:pPr lvl="3"/>
            <a:r>
              <a:rPr lang="en-US" sz="2000" dirty="0"/>
              <a:t>	a. government solicitations</a:t>
            </a:r>
          </a:p>
          <a:p>
            <a:pPr lvl="3"/>
            <a:r>
              <a:rPr lang="en-US" sz="2000" dirty="0"/>
              <a:t>	b. award of a contract</a:t>
            </a:r>
          </a:p>
          <a:p>
            <a:pPr lvl="3"/>
            <a:r>
              <a:rPr lang="en-US" sz="2000" dirty="0"/>
              <a:t>	c. dates, times and locations for meetings with industry 	    to discuss procurement needs. </a:t>
            </a:r>
          </a:p>
          <a:p>
            <a:pPr lvl="3"/>
            <a:r>
              <a:rPr lang="en-US" sz="2000" dirty="0"/>
              <a:t>	d. Includes Sources Sought, </a:t>
            </a:r>
            <a:r>
              <a:rPr lang="en-US" sz="2000" dirty="0" err="1"/>
              <a:t>Presolicitation</a:t>
            </a:r>
            <a:r>
              <a:rPr lang="en-US" sz="2000" dirty="0"/>
              <a:t>, Solicitation, 	    Award, business fairs, or pre-bid, pre-proposal 	    conferences.</a:t>
            </a:r>
          </a:p>
          <a:p>
            <a:pPr lvl="3"/>
            <a:r>
              <a:rPr lang="en-US" sz="2000" dirty="0"/>
              <a:t>	e.  Published on SAM.GOV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/>
          </a:p>
          <a:p>
            <a:pPr marL="457200" indent="-457200">
              <a:buFont typeface="+mj-lt"/>
              <a:buAutoNum type="arabicPeriod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357954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48741-7683-459F-B429-D1FB56BDF9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5919" y="260095"/>
            <a:ext cx="5852160" cy="400110"/>
          </a:xfrm>
        </p:spPr>
        <p:txBody>
          <a:bodyPr/>
          <a:lstStyle/>
          <a:p>
            <a:r>
              <a:rPr lang="en-US" dirty="0"/>
              <a:t>What is an Opportunity?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53161E1-56D4-4F7E-B8F2-B7B65CD95E59}"/>
              </a:ext>
            </a:extLst>
          </p:cNvPr>
          <p:cNvSpPr txBox="1">
            <a:spLocks/>
          </p:cNvSpPr>
          <p:nvPr/>
        </p:nvSpPr>
        <p:spPr>
          <a:xfrm>
            <a:off x="628650" y="2538167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000" kern="1200" baseline="0" dirty="0">
                <a:solidFill>
                  <a:srgbClr val="154734"/>
                </a:solidFill>
                <a:latin typeface="Arial Black" panose="020B0A04020102020204" pitchFamily="34" charset="0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rgbClr val="8F77B6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Requirement + Funding = Opportunity</a:t>
            </a:r>
          </a:p>
        </p:txBody>
      </p:sp>
    </p:spTree>
    <p:extLst>
      <p:ext uri="{BB962C8B-B14F-4D97-AF65-F5344CB8AC3E}">
        <p14:creationId xmlns:p14="http://schemas.microsoft.com/office/powerpoint/2010/main" val="14527131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40AAE-8615-161E-3D07-84416B093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5919" y="260095"/>
            <a:ext cx="5852160" cy="400110"/>
          </a:xfrm>
        </p:spPr>
        <p:txBody>
          <a:bodyPr/>
          <a:lstStyle/>
          <a:p>
            <a:r>
              <a:rPr lang="en-US" dirty="0"/>
              <a:t>Acquisition Process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EB53AB9C-35A3-CFB2-9FD1-E9BC06A3203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20841893"/>
              </p:ext>
            </p:extLst>
          </p:nvPr>
        </p:nvGraphicFramePr>
        <p:xfrm>
          <a:off x="-1066800" y="1066800"/>
          <a:ext cx="112776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15620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3400" y="762000"/>
            <a:ext cx="7924800" cy="8431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lang="en-US" sz="3400" spc="-10" dirty="0">
                <a:solidFill>
                  <a:srgbClr val="FF0000"/>
                </a:solidFill>
              </a:rPr>
              <a:t>Federal Sources Sought Notification</a:t>
            </a:r>
            <a:br>
              <a:rPr lang="en-US" sz="3400" spc="-10" dirty="0">
                <a:solidFill>
                  <a:srgbClr val="FF0000"/>
                </a:solidFill>
              </a:rPr>
            </a:br>
            <a:r>
              <a:rPr lang="en-US" sz="2000" i="1" spc="-10" dirty="0">
                <a:solidFill>
                  <a:srgbClr val="FF0000"/>
                </a:solidFill>
              </a:rPr>
              <a:t>for federal agencies</a:t>
            </a:r>
            <a:endParaRPr sz="3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5695786-FA7F-7100-1C56-2E399C407FA7}"/>
              </a:ext>
            </a:extLst>
          </p:cNvPr>
          <p:cNvSpPr txBox="1"/>
          <p:nvPr/>
        </p:nvSpPr>
        <p:spPr>
          <a:xfrm>
            <a:off x="692285" y="1616529"/>
            <a:ext cx="746533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Sources Sought Notification: FAR 5.201 (c)</a:t>
            </a:r>
          </a:p>
          <a:p>
            <a:r>
              <a:rPr lang="en-US" sz="2000" i="1" dirty="0"/>
              <a:t>The primary purposes of the notice are to improve small business access to acquisition information and enhance competition by identifying contracting and subcontracting opportunities. </a:t>
            </a:r>
          </a:p>
          <a:p>
            <a:endParaRPr lang="en-US" sz="2000" i="1" dirty="0"/>
          </a:p>
          <a:p>
            <a:pPr marL="457200" indent="-457200">
              <a:buFont typeface="+mj-lt"/>
              <a:buAutoNum type="alphaLcPeriod"/>
            </a:pPr>
            <a:r>
              <a:rPr lang="en-US" sz="2000" dirty="0"/>
              <a:t>A government market research tool to determine if there are two or more capable businesses or small businesses that can perform the requirements of a planned contract.</a:t>
            </a:r>
          </a:p>
          <a:p>
            <a:pPr marL="457200" indent="-457200">
              <a:buFont typeface="+mj-lt"/>
              <a:buAutoNum type="alphaLcPeriod"/>
            </a:pPr>
            <a:r>
              <a:rPr lang="en-US" sz="2000" dirty="0"/>
              <a:t>Used by federal agencies to research the potential of a small business, HUBZone, SDVOSB, 8(a) or WOSB/EDWOSB set-aside requirement.</a:t>
            </a:r>
          </a:p>
          <a:p>
            <a:pPr marL="457200" indent="-457200">
              <a:buFont typeface="+mj-lt"/>
              <a:buAutoNum type="alphaLcPeriod"/>
            </a:pPr>
            <a:r>
              <a:rPr lang="en-US" sz="2000" b="1" dirty="0"/>
              <a:t>Not</a:t>
            </a:r>
            <a:r>
              <a:rPr lang="en-US" sz="2000" dirty="0"/>
              <a:t> a request for proposal or invitation to bid.</a:t>
            </a:r>
          </a:p>
          <a:p>
            <a:pPr marL="457200" indent="-457200">
              <a:buFont typeface="+mj-lt"/>
              <a:buAutoNum type="alphaLcPeriod"/>
            </a:pPr>
            <a:endParaRPr lang="en-US" sz="2000" dirty="0"/>
          </a:p>
          <a:p>
            <a:pPr marL="457200" indent="-457200">
              <a:buFont typeface="+mj-lt"/>
              <a:buAutoNum type="alphaLcPeriod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534908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BA Presentation Template 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Office Theme">
  <a:themeElements>
    <a:clrScheme name="Custom 1">
      <a:dk1>
        <a:srgbClr val="1B1E29"/>
      </a:dk1>
      <a:lt1>
        <a:srgbClr val="FFFFFF"/>
      </a:lt1>
      <a:dk2>
        <a:srgbClr val="002E6D"/>
      </a:dk2>
      <a:lt2>
        <a:srgbClr val="007DBC"/>
      </a:lt2>
      <a:accent1>
        <a:srgbClr val="969696"/>
      </a:accent1>
      <a:accent2>
        <a:srgbClr val="197E4E"/>
      </a:accent2>
      <a:accent3>
        <a:srgbClr val="F1C400"/>
      </a:accent3>
      <a:accent4>
        <a:srgbClr val="7AC5EB"/>
      </a:accent4>
      <a:accent5>
        <a:srgbClr val="CC0000"/>
      </a:accent5>
      <a:accent6>
        <a:srgbClr val="FFFFFF"/>
      </a:accent6>
      <a:hlink>
        <a:srgbClr val="007DBC"/>
      </a:hlink>
      <a:folHlink>
        <a:srgbClr val="7AC5EB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BA-Template-4x3" id="{10B8EB85-0603-6C4A-B199-97FFBF5C934D}" vid="{C65D1D54-2505-3642-821A-0245DDC064B5}"/>
    </a:ext>
  </a:extLst>
</a:theme>
</file>

<file path=ppt/theme/theme4.xml><?xml version="1.0" encoding="utf-8"?>
<a:theme xmlns:a="http://schemas.openxmlformats.org/drawingml/2006/main" name="3_Office Theme">
  <a:themeElements>
    <a:clrScheme name="Custom 1">
      <a:dk1>
        <a:srgbClr val="1B1E29"/>
      </a:dk1>
      <a:lt1>
        <a:srgbClr val="FFFFFF"/>
      </a:lt1>
      <a:dk2>
        <a:srgbClr val="002E6D"/>
      </a:dk2>
      <a:lt2>
        <a:srgbClr val="007DBC"/>
      </a:lt2>
      <a:accent1>
        <a:srgbClr val="969696"/>
      </a:accent1>
      <a:accent2>
        <a:srgbClr val="197E4E"/>
      </a:accent2>
      <a:accent3>
        <a:srgbClr val="F1C400"/>
      </a:accent3>
      <a:accent4>
        <a:srgbClr val="7AC5EB"/>
      </a:accent4>
      <a:accent5>
        <a:srgbClr val="CC0000"/>
      </a:accent5>
      <a:accent6>
        <a:srgbClr val="FFFFFF"/>
      </a:accent6>
      <a:hlink>
        <a:srgbClr val="007DBC"/>
      </a:hlink>
      <a:folHlink>
        <a:srgbClr val="7AC5EB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BA-Template-4x3" id="{10B8EB85-0603-6C4A-B199-97FFBF5C934D}" vid="{C65D1D54-2505-3642-821A-0245DDC064B5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37511</TotalTime>
  <Words>1696</Words>
  <Application>Microsoft Office PowerPoint</Application>
  <PresentationFormat>On-screen Show (4:3)</PresentationFormat>
  <Paragraphs>279</Paragraphs>
  <Slides>24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24</vt:i4>
      </vt:variant>
    </vt:vector>
  </HeadingPairs>
  <TitlesOfParts>
    <vt:vector size="36" baseType="lpstr">
      <vt:lpstr>Arial</vt:lpstr>
      <vt:lpstr>Calibri</vt:lpstr>
      <vt:lpstr>Helvetica Neue</vt:lpstr>
      <vt:lpstr>Helvetica Neue Medium</vt:lpstr>
      <vt:lpstr>Lato</vt:lpstr>
      <vt:lpstr>Sans source Pro</vt:lpstr>
      <vt:lpstr>Source Sans Pro</vt:lpstr>
      <vt:lpstr>Wingdings</vt:lpstr>
      <vt:lpstr>Office Theme</vt:lpstr>
      <vt:lpstr>SBA Presentation Template 3</vt:lpstr>
      <vt:lpstr>1_Office Theme</vt:lpstr>
      <vt:lpstr>3_Office Theme</vt:lpstr>
      <vt:lpstr>PowerPoint Presentation</vt:lpstr>
      <vt:lpstr>Understanding Notice Types in Federal Contracting     Presented by            </vt:lpstr>
      <vt:lpstr>Agenda-Discussion Items </vt:lpstr>
      <vt:lpstr>Federal Government Contracting Certification Programs  </vt:lpstr>
      <vt:lpstr>APEX Accelerator Services</vt:lpstr>
      <vt:lpstr>Federal Contracting Notices</vt:lpstr>
      <vt:lpstr>What is an Opportunity?</vt:lpstr>
      <vt:lpstr>Acquisition Process</vt:lpstr>
      <vt:lpstr>Federal Sources Sought Notification for federal agencies</vt:lpstr>
      <vt:lpstr>Federal Sources Sought Notification for Vendors</vt:lpstr>
      <vt:lpstr>Market Research (Tactical (RFI) vs Strategic (Sources Sought))</vt:lpstr>
      <vt:lpstr>Why Respond? </vt:lpstr>
      <vt:lpstr>Federal Pre-Solicitation Notification for Federal Agencies</vt:lpstr>
      <vt:lpstr>Federal Pre-Solicitation Notification for Vendors</vt:lpstr>
      <vt:lpstr>Presolicitation</vt:lpstr>
      <vt:lpstr>Federal Solicitation Notification for Federal Agencies</vt:lpstr>
      <vt:lpstr>Federal Solicitation Notification for vendors</vt:lpstr>
      <vt:lpstr>Bids Versus Proposals</vt:lpstr>
      <vt:lpstr>The Uniform Contract Format</vt:lpstr>
      <vt:lpstr>Responsive AND Responsible Submission</vt:lpstr>
      <vt:lpstr>Federal Award Notification for Federal Agencies</vt:lpstr>
      <vt:lpstr>Federal Award Notification for Vendors</vt:lpstr>
      <vt:lpstr>PowerPoint Presentation</vt:lpstr>
      <vt:lpstr>Q &amp; 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althea a harris</dc:creator>
  <cp:lastModifiedBy>Grill, Billy</cp:lastModifiedBy>
  <cp:revision>128</cp:revision>
  <dcterms:created xsi:type="dcterms:W3CDTF">2022-08-12T14:24:57Z</dcterms:created>
  <dcterms:modified xsi:type="dcterms:W3CDTF">2023-09-11T19:18:47Z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2022-03-15T00:00:00Z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2022-08-12T00:00:00Z</vt:filetime>
  </property>
  <property fmtid="{D5CDD505-2E9C-101B-9397-08002B2CF9AE}" pid="5" name="Producer">
    <vt:lpwstr>Microsoft® PowerPoint® for Microsoft 365</vt:lpwstr>
  </property>
</Properties>
</file>